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7.xml" ContentType="application/vnd.openxmlformats-officedocument.presentationml.tags+xml"/>
  <Override PartName="/ppt/notesSlides/notesSlide14.xml" ContentType="application/vnd.openxmlformats-officedocument.presentationml.notesSlide+xml"/>
  <Override PartName="/ppt/tags/tag4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50.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51.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tags/tag52.xml" ContentType="application/vnd.openxmlformats-officedocument.presentationml.tags+xml"/>
  <Override PartName="/ppt/notesSlides/notesSlide155.xml" ContentType="application/vnd.openxmlformats-officedocument.presentationml.notesSlide+xml"/>
  <Override PartName="/ppt/tags/tag53.xml" ContentType="application/vnd.openxmlformats-officedocument.presentationml.tags+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tags/tag54.xml" ContentType="application/vnd.openxmlformats-officedocument.presentationml.tags+xml"/>
  <Override PartName="/ppt/notesSlides/notesSlide1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Lst>
  <p:notesMasterIdLst>
    <p:notesMasterId r:id="rId207"/>
  </p:notesMasterIdLst>
  <p:sldIdLst>
    <p:sldId id="2076138295" r:id="rId8"/>
    <p:sldId id="2076138301" r:id="rId9"/>
    <p:sldId id="2076138387" r:id="rId10"/>
    <p:sldId id="2076138325" r:id="rId11"/>
    <p:sldId id="2076138467" r:id="rId12"/>
    <p:sldId id="275" r:id="rId13"/>
    <p:sldId id="296" r:id="rId14"/>
    <p:sldId id="276" r:id="rId15"/>
    <p:sldId id="277" r:id="rId16"/>
    <p:sldId id="278" r:id="rId17"/>
    <p:sldId id="280" r:id="rId18"/>
    <p:sldId id="2076138337" r:id="rId19"/>
    <p:sldId id="2076138493" r:id="rId20"/>
    <p:sldId id="2076138442" r:id="rId21"/>
    <p:sldId id="2076138327" r:id="rId22"/>
    <p:sldId id="2076137318" r:id="rId23"/>
    <p:sldId id="2076138345" r:id="rId24"/>
    <p:sldId id="2076138346" r:id="rId25"/>
    <p:sldId id="2076138510" r:id="rId26"/>
    <p:sldId id="2076138511" r:id="rId27"/>
    <p:sldId id="2076138512" r:id="rId28"/>
    <p:sldId id="2076138513" r:id="rId29"/>
    <p:sldId id="2076138537" r:id="rId30"/>
    <p:sldId id="2076138514" r:id="rId31"/>
    <p:sldId id="2076138515" r:id="rId32"/>
    <p:sldId id="1370" r:id="rId33"/>
    <p:sldId id="1841" r:id="rId34"/>
    <p:sldId id="2076138486" r:id="rId35"/>
    <p:sldId id="2076138487" r:id="rId36"/>
    <p:sldId id="2076138491" r:id="rId37"/>
    <p:sldId id="2076138546" r:id="rId38"/>
    <p:sldId id="2076138547" r:id="rId39"/>
    <p:sldId id="2076138542" r:id="rId40"/>
    <p:sldId id="2076138328" r:id="rId41"/>
    <p:sldId id="2076137739" r:id="rId42"/>
    <p:sldId id="2076138507" r:id="rId43"/>
    <p:sldId id="2076138508" r:id="rId44"/>
    <p:sldId id="2076138509" r:id="rId45"/>
    <p:sldId id="2076138529" r:id="rId46"/>
    <p:sldId id="2076138530" r:id="rId47"/>
    <p:sldId id="2076138531" r:id="rId48"/>
    <p:sldId id="2076138532" r:id="rId49"/>
    <p:sldId id="2076138533" r:id="rId50"/>
    <p:sldId id="2076138534" r:id="rId51"/>
    <p:sldId id="2076138441" r:id="rId52"/>
    <p:sldId id="2076138302" r:id="rId53"/>
    <p:sldId id="2076138310" r:id="rId54"/>
    <p:sldId id="2076138499" r:id="rId55"/>
    <p:sldId id="2076138308" r:id="rId56"/>
    <p:sldId id="2076138501" r:id="rId57"/>
    <p:sldId id="2076138516" r:id="rId58"/>
    <p:sldId id="2076138535" r:id="rId59"/>
    <p:sldId id="2076138536" r:id="rId60"/>
    <p:sldId id="2076137913" r:id="rId61"/>
    <p:sldId id="2076138309" r:id="rId62"/>
    <p:sldId id="2076138518" r:id="rId63"/>
    <p:sldId id="2076138519" r:id="rId64"/>
    <p:sldId id="2076138517" r:id="rId65"/>
    <p:sldId id="2076138538" r:id="rId66"/>
    <p:sldId id="2076138314" r:id="rId67"/>
    <p:sldId id="2076138315" r:id="rId68"/>
    <p:sldId id="2076138502" r:id="rId69"/>
    <p:sldId id="2076138503" r:id="rId70"/>
    <p:sldId id="2076138520" r:id="rId71"/>
    <p:sldId id="2076138539" r:id="rId72"/>
    <p:sldId id="2076138318" r:id="rId73"/>
    <p:sldId id="2076138319" r:id="rId74"/>
    <p:sldId id="2076138521" r:id="rId75"/>
    <p:sldId id="2076138522" r:id="rId76"/>
    <p:sldId id="2076138523" r:id="rId77"/>
    <p:sldId id="2076138540" r:id="rId78"/>
    <p:sldId id="2076138316" r:id="rId79"/>
    <p:sldId id="2076138317" r:id="rId80"/>
    <p:sldId id="2076138505" r:id="rId81"/>
    <p:sldId id="2076138506" r:id="rId82"/>
    <p:sldId id="2076138524" r:id="rId83"/>
    <p:sldId id="2076138541" r:id="rId84"/>
    <p:sldId id="2076138320" r:id="rId85"/>
    <p:sldId id="2076138321" r:id="rId86"/>
    <p:sldId id="2076138526" r:id="rId87"/>
    <p:sldId id="2076138527" r:id="rId88"/>
    <p:sldId id="2076138525" r:id="rId89"/>
    <p:sldId id="2076138528" r:id="rId90"/>
    <p:sldId id="2076138468" r:id="rId91"/>
    <p:sldId id="2076138469" r:id="rId92"/>
    <p:sldId id="2076138470" r:id="rId93"/>
    <p:sldId id="2076138443" r:id="rId94"/>
    <p:sldId id="2076138444" r:id="rId95"/>
    <p:sldId id="2076138495" r:id="rId96"/>
    <p:sldId id="2076138367" r:id="rId97"/>
    <p:sldId id="2076138543" r:id="rId98"/>
    <p:sldId id="2076138544" r:id="rId99"/>
    <p:sldId id="2076138545" r:id="rId100"/>
    <p:sldId id="2076138500" r:id="rId101"/>
    <p:sldId id="2076138504" r:id="rId102"/>
    <p:sldId id="2076138549" r:id="rId103"/>
    <p:sldId id="2076138550" r:id="rId104"/>
    <p:sldId id="2076138551" r:id="rId105"/>
    <p:sldId id="2076138548" r:id="rId106"/>
    <p:sldId id="2076138552" r:id="rId107"/>
    <p:sldId id="2076138553" r:id="rId108"/>
    <p:sldId id="2076138366" r:id="rId109"/>
    <p:sldId id="2076138497" r:id="rId110"/>
    <p:sldId id="2076138498" r:id="rId111"/>
    <p:sldId id="2452" r:id="rId112"/>
    <p:sldId id="2076138472" r:id="rId113"/>
    <p:sldId id="2076138263" r:id="rId114"/>
    <p:sldId id="1385" r:id="rId115"/>
    <p:sldId id="2076138420" r:id="rId116"/>
    <p:sldId id="2076138421" r:id="rId117"/>
    <p:sldId id="2076138347" r:id="rId118"/>
    <p:sldId id="2076138413" r:id="rId119"/>
    <p:sldId id="2076138422" r:id="rId120"/>
    <p:sldId id="2076138423" r:id="rId121"/>
    <p:sldId id="281" r:id="rId122"/>
    <p:sldId id="2076137552" r:id="rId123"/>
    <p:sldId id="2076137551" r:id="rId124"/>
    <p:sldId id="2076138424" r:id="rId125"/>
    <p:sldId id="2076138425" r:id="rId126"/>
    <p:sldId id="2076138426" r:id="rId127"/>
    <p:sldId id="2076138427" r:id="rId128"/>
    <p:sldId id="2076138428" r:id="rId129"/>
    <p:sldId id="2076138369" r:id="rId130"/>
    <p:sldId id="2076138419" r:id="rId131"/>
    <p:sldId id="2076138429" r:id="rId132"/>
    <p:sldId id="2076138475" r:id="rId133"/>
    <p:sldId id="2076138430" r:id="rId134"/>
    <p:sldId id="2076138431" r:id="rId135"/>
    <p:sldId id="2076138492" r:id="rId136"/>
    <p:sldId id="2076138432" r:id="rId137"/>
    <p:sldId id="2076138433" r:id="rId138"/>
    <p:sldId id="2076138434" r:id="rId139"/>
    <p:sldId id="2076138435" r:id="rId140"/>
    <p:sldId id="2076138436" r:id="rId141"/>
    <p:sldId id="2076138368" r:id="rId142"/>
    <p:sldId id="2076137560" r:id="rId143"/>
    <p:sldId id="2076138474" r:id="rId144"/>
    <p:sldId id="2076137561" r:id="rId145"/>
    <p:sldId id="2076137562" r:id="rId146"/>
    <p:sldId id="2076137563" r:id="rId147"/>
    <p:sldId id="2076138437" r:id="rId148"/>
    <p:sldId id="2076138376" r:id="rId149"/>
    <p:sldId id="2076138379" r:id="rId150"/>
    <p:sldId id="2076138438" r:id="rId151"/>
    <p:sldId id="2076138404" r:id="rId152"/>
    <p:sldId id="2076138464" r:id="rId153"/>
    <p:sldId id="2076138465" r:id="rId154"/>
    <p:sldId id="2076138466" r:id="rId155"/>
    <p:sldId id="2076138371" r:id="rId156"/>
    <p:sldId id="2076138476" r:id="rId157"/>
    <p:sldId id="2076138377" r:id="rId158"/>
    <p:sldId id="2076138378" r:id="rId159"/>
    <p:sldId id="2076138439" r:id="rId160"/>
    <p:sldId id="2076138440" r:id="rId161"/>
    <p:sldId id="2076138375" r:id="rId162"/>
    <p:sldId id="2076138374" r:id="rId163"/>
    <p:sldId id="287" r:id="rId164"/>
    <p:sldId id="2076138373" r:id="rId165"/>
    <p:sldId id="2076138477" r:id="rId166"/>
    <p:sldId id="2076138401" r:id="rId167"/>
    <p:sldId id="2076138402" r:id="rId168"/>
    <p:sldId id="2076138494" r:id="rId169"/>
    <p:sldId id="2076138459" r:id="rId170"/>
    <p:sldId id="2076138405" r:id="rId171"/>
    <p:sldId id="2076138461" r:id="rId172"/>
    <p:sldId id="2076138460" r:id="rId173"/>
    <p:sldId id="2076138406" r:id="rId174"/>
    <p:sldId id="2076138409" r:id="rId175"/>
    <p:sldId id="2076138411" r:id="rId176"/>
    <p:sldId id="2076138407" r:id="rId177"/>
    <p:sldId id="2076138403" r:id="rId178"/>
    <p:sldId id="2076138463" r:id="rId179"/>
    <p:sldId id="2076138412" r:id="rId180"/>
    <p:sldId id="2076138408" r:id="rId181"/>
    <p:sldId id="2076138462" r:id="rId182"/>
    <p:sldId id="2076138452" r:id="rId183"/>
    <p:sldId id="2076138453" r:id="rId184"/>
    <p:sldId id="2076138454" r:id="rId185"/>
    <p:sldId id="2076138455" r:id="rId186"/>
    <p:sldId id="2076138456" r:id="rId187"/>
    <p:sldId id="2076138457" r:id="rId188"/>
    <p:sldId id="2076138446" r:id="rId189"/>
    <p:sldId id="2076138447" r:id="rId190"/>
    <p:sldId id="2076138448" r:id="rId191"/>
    <p:sldId id="2076138395" r:id="rId192"/>
    <p:sldId id="2076138445" r:id="rId193"/>
    <p:sldId id="2076138329" r:id="rId194"/>
    <p:sldId id="2076138298" r:id="rId195"/>
    <p:sldId id="2076138299" r:id="rId196"/>
    <p:sldId id="2076138300" r:id="rId197"/>
    <p:sldId id="2076138304" r:id="rId198"/>
    <p:sldId id="2076138236" r:id="rId199"/>
    <p:sldId id="2076138305" r:id="rId200"/>
    <p:sldId id="2076138418" r:id="rId201"/>
    <p:sldId id="2076138208" r:id="rId202"/>
    <p:sldId id="2076138271" r:id="rId203"/>
    <p:sldId id="2076138225" r:id="rId204"/>
    <p:sldId id="2076138270" r:id="rId205"/>
    <p:sldId id="2076138226" r:id="rId2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87"/>
          </p14:sldIdLst>
        </p14:section>
        <p14:section name="Security Center + Azure Defender" id="{C274AFDC-CF9C-44C7-8F8A-776972FC0600}">
          <p14:sldIdLst>
            <p14:sldId id="2076138325"/>
            <p14:sldId id="2076138467"/>
            <p14:sldId id="275"/>
            <p14:sldId id="296"/>
            <p14:sldId id="276"/>
            <p14:sldId id="277"/>
            <p14:sldId id="278"/>
            <p14:sldId id="280"/>
            <p14:sldId id="2076138337"/>
            <p14:sldId id="2076138493"/>
          </p14:sldIdLst>
        </p14:section>
        <p14:section name="Break" id="{9631F808-60CC-458B-B264-A4BB7B381995}">
          <p14:sldIdLst>
            <p14:sldId id="2076138442"/>
          </p14:sldIdLst>
        </p14:section>
        <p14:section name="Azure Defender" id="{196545E2-E7A9-4C67-8716-BDE39927BCF0}">
          <p14:sldIdLst>
            <p14:sldId id="2076138327"/>
            <p14:sldId id="2076137318"/>
            <p14:sldId id="2076138345"/>
            <p14:sldId id="2076138346"/>
          </p14:sldIdLst>
        </p14:section>
        <p14:section name="Azure Defender Deployment" id="{4346F967-D2BE-4527-939D-F420811B197E}">
          <p14:sldIdLst>
            <p14:sldId id="2076138510"/>
            <p14:sldId id="2076138511"/>
            <p14:sldId id="2076138512"/>
            <p14:sldId id="2076138513"/>
            <p14:sldId id="2076138537"/>
            <p14:sldId id="2076138514"/>
            <p14:sldId id="2076138515"/>
          </p14:sldIdLst>
        </p14:section>
        <p14:section name="Azure Defender Solutions" id="{27DA62DD-4511-48D8-91E4-9612E6225D63}">
          <p14:sldIdLst>
            <p14:sldId id="1370"/>
            <p14:sldId id="1841"/>
          </p14:sldIdLst>
        </p14:section>
        <p14:section name="Azure Policy" id="{CAF2A4B0-E440-4028-979E-D19F2F28F048}">
          <p14:sldIdLst>
            <p14:sldId id="2076138486"/>
            <p14:sldId id="2076138487"/>
            <p14:sldId id="2076138491"/>
            <p14:sldId id="2076138546"/>
            <p14:sldId id="2076138547"/>
            <p14:sldId id="2076138542"/>
          </p14:sldIdLst>
        </p14:section>
        <p14:section name="VM Vulnerability Assessment" id="{A0BEE228-0ADB-48B3-B016-904DA0ECCC0A}">
          <p14:sldIdLst>
            <p14:sldId id="2076138328"/>
            <p14:sldId id="2076137739"/>
            <p14:sldId id="2076138507"/>
            <p14:sldId id="2076138508"/>
            <p14:sldId id="2076138509"/>
            <p14:sldId id="2076138529"/>
          </p14:sldIdLst>
        </p14:section>
        <p14:section name="SQL Vulnerability Assessment" id="{FD8CF967-F330-4990-9F92-8993000475A3}">
          <p14:sldIdLst>
            <p14:sldId id="2076138530"/>
            <p14:sldId id="2076138531"/>
            <p14:sldId id="2076138532"/>
            <p14:sldId id="2076138533"/>
            <p14:sldId id="2076138534"/>
          </p14:sldIdLst>
        </p14:section>
        <p14:section name="Break" id="{886D63D4-6E91-4CF5-9678-2CF22AB2529E}">
          <p14:sldIdLst>
            <p14:sldId id="2076138441"/>
            <p14:sldId id="2076138302"/>
          </p14:sldIdLst>
        </p14:section>
        <p14:section name="File Integrity" id="{D43137DB-7A7D-4D5E-8584-C56E6A2CBD72}">
          <p14:sldIdLst>
            <p14:sldId id="2076138310"/>
            <p14:sldId id="2076138499"/>
            <p14:sldId id="2076138308"/>
            <p14:sldId id="2076138501"/>
            <p14:sldId id="2076138516"/>
            <p14:sldId id="2076138535"/>
            <p14:sldId id="2076138536"/>
          </p14:sldIdLst>
        </p14:section>
        <p14:section name="Container Image Scanning" id="{981B5751-F059-421E-9F4A-718DED7576A9}">
          <p14:sldIdLst>
            <p14:sldId id="2076137913"/>
            <p14:sldId id="2076138309"/>
            <p14:sldId id="2076138518"/>
            <p14:sldId id="2076138519"/>
            <p14:sldId id="2076138517"/>
            <p14:sldId id="2076138538"/>
          </p14:sldIdLst>
        </p14:section>
        <p14:section name="Adaptive Application Control" id="{764B7D06-6D79-4110-BCE7-7E682E6BC19B}">
          <p14:sldIdLst>
            <p14:sldId id="2076138314"/>
            <p14:sldId id="2076138315"/>
            <p14:sldId id="2076138502"/>
            <p14:sldId id="2076138503"/>
            <p14:sldId id="2076138520"/>
            <p14:sldId id="2076138539"/>
          </p14:sldIdLst>
        </p14:section>
        <p14:section name="Adaptive Network Hardening" id="{01786078-9EE2-48B0-8C93-309871958D1B}">
          <p14:sldIdLst>
            <p14:sldId id="2076138318"/>
            <p14:sldId id="2076138319"/>
            <p14:sldId id="2076138521"/>
            <p14:sldId id="2076138522"/>
            <p14:sldId id="2076138523"/>
            <p14:sldId id="2076138540"/>
          </p14:sldIdLst>
        </p14:section>
        <p14:section name="JIT VM Access" id="{8EFE9F4D-A5D1-4470-BE9D-DA6EF130F49F}">
          <p14:sldIdLst>
            <p14:sldId id="2076138316"/>
            <p14:sldId id="2076138317"/>
            <p14:sldId id="2076138505"/>
            <p14:sldId id="2076138506"/>
            <p14:sldId id="2076138524"/>
            <p14:sldId id="2076138541"/>
          </p14:sldIdLst>
        </p14:section>
        <p14:section name="Network Map" id="{3DE12C7F-F3BA-46C4-B695-C6841C27BD44}">
          <p14:sldIdLst>
            <p14:sldId id="2076138320"/>
            <p14:sldId id="2076138321"/>
            <p14:sldId id="2076138526"/>
            <p14:sldId id="2076138527"/>
            <p14:sldId id="2076138525"/>
            <p14:sldId id="2076138528"/>
          </p14:sldIdLst>
        </p14:section>
        <p14:section name="Recommendations" id="{CEF9A24C-D26E-4AAC-BB1E-C1BB44E1606D}">
          <p14:sldIdLst>
            <p14:sldId id="2076138468"/>
            <p14:sldId id="2076138469"/>
            <p14:sldId id="2076138470"/>
          </p14:sldIdLst>
        </p14:section>
        <p14:section name="Long Break" id="{BA75260C-0D7A-403D-AA87-D9B6D80D3B7A}">
          <p14:sldIdLst>
            <p14:sldId id="2076138443"/>
            <p14:sldId id="2076138444"/>
          </p14:sldIdLst>
        </p14:section>
        <p14:section name="Azure Defender APIs" id="{9B7668E5-8A25-4EC7-A57A-3BDAA9DCA595}">
          <p14:sldIdLst>
            <p14:sldId id="2076138495"/>
            <p14:sldId id="2076138367"/>
            <p14:sldId id="2076138543"/>
            <p14:sldId id="2076138544"/>
            <p14:sldId id="2076138545"/>
            <p14:sldId id="2076138500"/>
            <p14:sldId id="2076138504"/>
            <p14:sldId id="2076138549"/>
            <p14:sldId id="2076138550"/>
            <p14:sldId id="2076138551"/>
            <p14:sldId id="2076138548"/>
            <p14:sldId id="2076138552"/>
            <p14:sldId id="2076138553"/>
            <p14:sldId id="2076138366"/>
            <p14:sldId id="2076138497"/>
            <p14:sldId id="2076138498"/>
          </p14:sldIdLst>
        </p14:section>
        <p14:section name="Question" id="{8667E555-ECFA-4E34-8C0E-8A0B8EAF691E}">
          <p14:sldIdLst>
            <p14:sldId id="2452"/>
            <p14:sldId id="2076138472"/>
          </p14:sldIdLst>
        </p14:section>
        <p14:section name="Activity 1" id="{791D778D-E3E2-49A4-B97D-5B1710C1A88C}">
          <p14:sldIdLst>
            <p14:sldId id="2076138263"/>
            <p14:sldId id="1385"/>
          </p14:sldIdLst>
        </p14:section>
        <p14:section name="Azure Sentinel" id="{E724EE48-5026-4CDF-8145-1246C270641A}">
          <p14:sldIdLst>
            <p14:sldId id="2076138420"/>
            <p14:sldId id="2076138421"/>
            <p14:sldId id="2076138347"/>
            <p14:sldId id="2076138413"/>
            <p14:sldId id="2076138422"/>
            <p14:sldId id="2076138423"/>
            <p14:sldId id="281"/>
            <p14:sldId id="2076137552"/>
            <p14:sldId id="2076137551"/>
            <p14:sldId id="2076138424"/>
            <p14:sldId id="2076138425"/>
            <p14:sldId id="2076138426"/>
            <p14:sldId id="2076138427"/>
            <p14:sldId id="2076138428"/>
            <p14:sldId id="2076138369"/>
            <p14:sldId id="2076138419"/>
            <p14:sldId id="2076138429"/>
            <p14:sldId id="2076138475"/>
            <p14:sldId id="2076138430"/>
            <p14:sldId id="2076138431"/>
            <p14:sldId id="2076138492"/>
            <p14:sldId id="2076138432"/>
            <p14:sldId id="2076138433"/>
            <p14:sldId id="2076138434"/>
            <p14:sldId id="2076138435"/>
            <p14:sldId id="2076138436"/>
            <p14:sldId id="2076138368"/>
            <p14:sldId id="2076137560"/>
            <p14:sldId id="2076138474"/>
            <p14:sldId id="2076137561"/>
            <p14:sldId id="2076137562"/>
            <p14:sldId id="2076137563"/>
            <p14:sldId id="2076138437"/>
            <p14:sldId id="2076138376"/>
            <p14:sldId id="2076138379"/>
            <p14:sldId id="2076138438"/>
            <p14:sldId id="2076138404"/>
            <p14:sldId id="2076138464"/>
            <p14:sldId id="2076138465"/>
            <p14:sldId id="2076138466"/>
            <p14:sldId id="2076138371"/>
            <p14:sldId id="2076138476"/>
            <p14:sldId id="2076138377"/>
            <p14:sldId id="2076138378"/>
            <p14:sldId id="2076138439"/>
            <p14:sldId id="2076138440"/>
            <p14:sldId id="2076138375"/>
            <p14:sldId id="2076138374"/>
            <p14:sldId id="287"/>
            <p14:sldId id="2076138373"/>
            <p14:sldId id="2076138477"/>
          </p14:sldIdLst>
        </p14:section>
        <p14:section name="Migrating To Azure Sentinel" id="{B98A80E7-017B-4E4F-A9F0-30CDE4E9D1B8}">
          <p14:sldIdLst>
            <p14:sldId id="2076138401"/>
            <p14:sldId id="2076138402"/>
            <p14:sldId id="2076138494"/>
            <p14:sldId id="2076138459"/>
            <p14:sldId id="2076138405"/>
            <p14:sldId id="2076138461"/>
            <p14:sldId id="2076138460"/>
            <p14:sldId id="2076138406"/>
            <p14:sldId id="2076138409"/>
            <p14:sldId id="2076138411"/>
            <p14:sldId id="2076138407"/>
            <p14:sldId id="2076138403"/>
            <p14:sldId id="2076138463"/>
            <p14:sldId id="2076138412"/>
            <p14:sldId id="2076138408"/>
            <p14:sldId id="2076138462"/>
          </p14:sldIdLst>
        </p14:section>
        <p14:section name="Azure Sentinel APIs" id="{AA09A138-81D9-4A29-A996-B3118D75AA5D}">
          <p14:sldIdLst>
            <p14:sldId id="2076138452"/>
            <p14:sldId id="2076138453"/>
            <p14:sldId id="2076138454"/>
            <p14:sldId id="2076138455"/>
            <p14:sldId id="2076138456"/>
            <p14:sldId id="2076138457"/>
          </p14:sldIdLst>
        </p14:section>
        <p14:section name="Case Studies" id="{C6F1ADF8-4A70-4C6B-B08E-9D83AE749571}">
          <p14:sldIdLst>
            <p14:sldId id="2076138446"/>
            <p14:sldId id="2076138447"/>
            <p14:sldId id="2076138448"/>
            <p14:sldId id="2076138395"/>
          </p14:sldIdLst>
        </p14:section>
        <p14:section name="Activity 2" id="{DDCA6CEC-EEDB-4D9B-BB09-8CCB18EE51D7}">
          <p14:sldIdLst>
            <p14:sldId id="2076138445"/>
          </p14:sldIdLst>
        </p14:section>
        <p14:section name="Labs" id="{1652870D-CF88-400C-A44A-46D4F6F77DD9}">
          <p14:sldIdLst>
            <p14:sldId id="2076138329"/>
            <p14:sldId id="2076138298"/>
            <p14:sldId id="2076138299"/>
            <p14:sldId id="2076138300"/>
            <p14:sldId id="2076138304"/>
            <p14:sldId id="2076138236"/>
            <p14:sldId id="2076138305"/>
          </p14:sldIdLst>
        </p14:section>
        <p14:section name="Q + A" id="{9C444F63-575E-423B-9BBF-32DADAA540A2}">
          <p14:sldIdLst>
            <p14:sldId id="2076138418"/>
            <p14:sldId id="2076138208"/>
            <p14:sldId id="2076138271"/>
          </p14:sldIdLst>
        </p14:section>
        <p14:section name="Closing" id="{22C36BFA-03CE-4F6B-9895-A8BF28451233}">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32145A"/>
    <a:srgbClr val="D2D2D2"/>
    <a:srgbClr val="D6DCE4"/>
    <a:srgbClr val="2C2342"/>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59" d="100"/>
          <a:sy n="59" d="100"/>
        </p:scale>
        <p:origin x="1500" y="78"/>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91" Type="http://schemas.openxmlformats.org/officeDocument/2006/relationships/slide" Target="slides/slide184.xml"/><Relationship Id="rId205" Type="http://schemas.openxmlformats.org/officeDocument/2006/relationships/slide" Target="slides/slide198.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slide" Target="slides/slide14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160" Type="http://schemas.openxmlformats.org/officeDocument/2006/relationships/slide" Target="slides/slide153.xml"/><Relationship Id="rId165" Type="http://schemas.openxmlformats.org/officeDocument/2006/relationships/slide" Target="slides/slide158.xml"/><Relationship Id="rId181" Type="http://schemas.openxmlformats.org/officeDocument/2006/relationships/slide" Target="slides/slide174.xml"/><Relationship Id="rId186" Type="http://schemas.openxmlformats.org/officeDocument/2006/relationships/slide" Target="slides/slide179.xml"/><Relationship Id="rId211" Type="http://schemas.openxmlformats.org/officeDocument/2006/relationships/tableStyles" Target="tableStyle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slide" Target="slides/slide148.xml"/><Relationship Id="rId171" Type="http://schemas.openxmlformats.org/officeDocument/2006/relationships/slide" Target="slides/slide164.xml"/><Relationship Id="rId176" Type="http://schemas.openxmlformats.org/officeDocument/2006/relationships/slide" Target="slides/slide169.xml"/><Relationship Id="rId192" Type="http://schemas.openxmlformats.org/officeDocument/2006/relationships/slide" Target="slides/slide185.xml"/><Relationship Id="rId197" Type="http://schemas.openxmlformats.org/officeDocument/2006/relationships/slide" Target="slides/slide190.xml"/><Relationship Id="rId206" Type="http://schemas.openxmlformats.org/officeDocument/2006/relationships/slide" Target="slides/slide199.xml"/><Relationship Id="rId201" Type="http://schemas.openxmlformats.org/officeDocument/2006/relationships/slide" Target="slides/slide194.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slide" Target="slides/slide159.xml"/><Relationship Id="rId182" Type="http://schemas.openxmlformats.org/officeDocument/2006/relationships/slide" Target="slides/slide175.xml"/><Relationship Id="rId187" Type="http://schemas.openxmlformats.org/officeDocument/2006/relationships/slide" Target="slides/slide18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172" Type="http://schemas.openxmlformats.org/officeDocument/2006/relationships/slide" Target="slides/slide165.xml"/><Relationship Id="rId193" Type="http://schemas.openxmlformats.org/officeDocument/2006/relationships/slide" Target="slides/slide186.xml"/><Relationship Id="rId202" Type="http://schemas.openxmlformats.org/officeDocument/2006/relationships/slide" Target="slides/slide195.xml"/><Relationship Id="rId207" Type="http://schemas.openxmlformats.org/officeDocument/2006/relationships/notesMaster" Target="notesMasters/notesMaster1.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183" Type="http://schemas.openxmlformats.org/officeDocument/2006/relationships/slide" Target="slides/slide176.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199" Type="http://schemas.openxmlformats.org/officeDocument/2006/relationships/slide" Target="slides/slide192.xml"/><Relationship Id="rId203" Type="http://schemas.openxmlformats.org/officeDocument/2006/relationships/slide" Target="slides/slide196.xml"/><Relationship Id="rId208"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189" Type="http://schemas.openxmlformats.org/officeDocument/2006/relationships/slide" Target="slides/slide182.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95" Type="http://schemas.openxmlformats.org/officeDocument/2006/relationships/slide" Target="slides/slide188.xml"/><Relationship Id="rId209" Type="http://schemas.openxmlformats.org/officeDocument/2006/relationships/viewProps" Target="viewProps.xml"/><Relationship Id="rId190" Type="http://schemas.openxmlformats.org/officeDocument/2006/relationships/slide" Target="slides/slide183.xml"/><Relationship Id="rId204" Type="http://schemas.openxmlformats.org/officeDocument/2006/relationships/slide" Target="slides/slide197.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slide" Target="slides/slide178.xml"/><Relationship Id="rId4" Type="http://schemas.openxmlformats.org/officeDocument/2006/relationships/slideMaster" Target="slideMasters/slideMaster1.xml"/><Relationship Id="rId9" Type="http://schemas.openxmlformats.org/officeDocument/2006/relationships/slide" Target="slides/slide2.xml"/><Relationship Id="rId180" Type="http://schemas.openxmlformats.org/officeDocument/2006/relationships/slide" Target="slides/slide173.xml"/><Relationship Id="rId210" Type="http://schemas.openxmlformats.org/officeDocument/2006/relationships/theme" Target="theme/theme1.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7/14/2021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docs.microsoft.com/en-us/azure/sentinel/import-export-analytics-rules" TargetMode="External"/><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7/14/2021 5:15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408959450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11005439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Incidents in Azure Sentinel can contain a maximum of 150 alerts. Microsoft 365 Defender incidents can have more than this. If a Microsoft 365 Defender incident with more than 150 alerts is synchronized to Azure Sentinel, the Sentinel incident will show as having “150+” alerts and will provide a link to the parallel incident in Microsoft 365 Defender where you will see the full set of alerts.</a:t>
            </a:r>
          </a:p>
          <a:p>
            <a:endParaRPr lang="en-US" dirty="0"/>
          </a:p>
          <a:p>
            <a:r>
              <a:rPr lang="en-US" dirty="0"/>
              <a:t>https://docs.microsoft.com/en-us/azure/sentinel/microsoft-365-defender-sentinel-integration?view=o365-worldwide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8781717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https://docs.microsoft.com/en-us/azure/sentinel/hunting</a:t>
            </a:r>
          </a:p>
          <a:p>
            <a:endParaRPr lang="en-US" dirty="0"/>
          </a:p>
          <a:p>
            <a:r>
              <a:rPr lang="en-US" dirty="0"/>
              <a:t>https://github.com/Azure/Azure-Sentinel/tree/master/Hunting%20Queries</a:t>
            </a:r>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210907899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38181273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134</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193183792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workspaces created by Azure Security Center will not appear in the list; you can't install Azure Sentinel on them.</a:t>
            </a:r>
          </a:p>
          <a:p>
            <a:endParaRPr lang="en-US" dirty="0"/>
          </a:p>
          <a:p>
            <a:endParaRPr lang="en-US" dirty="0"/>
          </a:p>
          <a:p>
            <a:r>
              <a:rPr lang="en-US" dirty="0"/>
              <a:t>https://docs.microsoft.com/en-us/azure/sentinel/quickstart-onboard?view=o365-worldwide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291273426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3972B-65ED-4974-ACDA-A660AA0608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714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141</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142</a:t>
            </a:fld>
            <a:endParaRPr lang="en-US"/>
          </a:p>
        </p:txBody>
      </p:sp>
    </p:spTree>
    <p:extLst>
      <p:ext uri="{BB962C8B-B14F-4D97-AF65-F5344CB8AC3E}">
        <p14:creationId xmlns:p14="http://schemas.microsoft.com/office/powerpoint/2010/main" val="9497599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143</a:t>
            </a:fld>
            <a:endParaRPr lang="en-US"/>
          </a:p>
        </p:txBody>
      </p:sp>
    </p:spTree>
    <p:extLst>
      <p:ext uri="{BB962C8B-B14F-4D97-AF65-F5344CB8AC3E}">
        <p14:creationId xmlns:p14="http://schemas.microsoft.com/office/powerpoint/2010/main" val="30107150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144</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145</a:t>
            </a:fld>
            <a:endParaRPr lang="en-US"/>
          </a:p>
        </p:txBody>
      </p:sp>
    </p:spTree>
    <p:extLst>
      <p:ext uri="{BB962C8B-B14F-4D97-AF65-F5344CB8AC3E}">
        <p14:creationId xmlns:p14="http://schemas.microsoft.com/office/powerpoint/2010/main" val="28609547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146</a:t>
            </a:fld>
            <a:endParaRPr lang="en-US"/>
          </a:p>
        </p:txBody>
      </p:sp>
    </p:spTree>
    <p:extLst>
      <p:ext uri="{BB962C8B-B14F-4D97-AF65-F5344CB8AC3E}">
        <p14:creationId xmlns:p14="http://schemas.microsoft.com/office/powerpoint/2010/main" val="921153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390340974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147</a:t>
            </a:fld>
            <a:endParaRPr lang="en-US"/>
          </a:p>
        </p:txBody>
      </p:sp>
    </p:spTree>
    <p:extLst>
      <p:ext uri="{BB962C8B-B14F-4D97-AF65-F5344CB8AC3E}">
        <p14:creationId xmlns:p14="http://schemas.microsoft.com/office/powerpoint/2010/main" val="237727868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148</a:t>
            </a:fld>
            <a:endParaRPr lang="en-US"/>
          </a:p>
        </p:txBody>
      </p:sp>
    </p:spTree>
    <p:extLst>
      <p:ext uri="{BB962C8B-B14F-4D97-AF65-F5344CB8AC3E}">
        <p14:creationId xmlns:p14="http://schemas.microsoft.com/office/powerpoint/2010/main" val="23913068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149</a:t>
            </a:fld>
            <a:endParaRPr lang="en-US"/>
          </a:p>
        </p:txBody>
      </p:sp>
    </p:spTree>
    <p:extLst>
      <p:ext uri="{BB962C8B-B14F-4D97-AF65-F5344CB8AC3E}">
        <p14:creationId xmlns:p14="http://schemas.microsoft.com/office/powerpoint/2010/main" val="16522112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Sentinel currently uses 30 days of historical data to train the machine learning systems. </a:t>
            </a:r>
          </a:p>
          <a:p>
            <a:endParaRPr lang="en-US" dirty="0"/>
          </a:p>
          <a:p>
            <a:r>
              <a:rPr lang="en-US" dirty="0"/>
              <a:t>This data is always encrypted using Microsoft’s keys as it passes through the machine learning pipeline. </a:t>
            </a:r>
          </a:p>
          <a:p>
            <a:endParaRPr lang="en-US" dirty="0"/>
          </a:p>
          <a:p>
            <a:r>
              <a:rPr lang="en-US" dirty="0"/>
              <a:t>However, the training data is not encrypted using Customer Managed Keys (CMK) if you enabled CMK in your Azure Sentinel workspace. </a:t>
            </a:r>
          </a:p>
          <a:p>
            <a:endParaRPr lang="en-US" dirty="0"/>
          </a:p>
          <a:p>
            <a:r>
              <a:rPr lang="en-US" dirty="0"/>
              <a:t>To opt out of Fusion, navigate to Azure Sentinel &amp;</a:t>
            </a:r>
            <a:r>
              <a:rPr lang="en-US" dirty="0" err="1"/>
              <a:t>gt</a:t>
            </a:r>
            <a:r>
              <a:rPr lang="en-US" dirty="0"/>
              <a:t>; Configuration &amp;</a:t>
            </a:r>
            <a:r>
              <a:rPr lang="en-US" dirty="0" err="1"/>
              <a:t>gt</a:t>
            </a:r>
            <a:r>
              <a:rPr lang="en-US" dirty="0"/>
              <a:t>; Analytics &amp;</a:t>
            </a:r>
            <a:r>
              <a:rPr lang="en-US" dirty="0" err="1"/>
              <a:t>gt</a:t>
            </a:r>
            <a:r>
              <a:rPr lang="en-US" dirty="0"/>
              <a:t>; Active rules &amp;</a:t>
            </a:r>
            <a:r>
              <a:rPr lang="en-US" dirty="0" err="1"/>
              <a:t>gt</a:t>
            </a:r>
            <a:r>
              <a:rPr lang="en-US" dirty="0"/>
              <a:t>; Advanced Multistage Attack Detection and in the Status column, select Disable.</a:t>
            </a:r>
          </a:p>
          <a:p>
            <a:endParaRPr lang="en-US" dirty="0"/>
          </a:p>
          <a:p>
            <a:r>
              <a:rPr lang="en-US" dirty="0"/>
              <a:t>As the machine learning algorithm requires 30 days' worth of data to build a baseline profile of user behavior, you must allow 30 days of Windows Security events data to be collected before any incidents can be detected.</a:t>
            </a:r>
          </a:p>
          <a:p>
            <a:endParaRPr lang="en-US" dirty="0"/>
          </a:p>
          <a:p>
            <a:r>
              <a:rPr lang="en-US" dirty="0"/>
              <a:t>https://docs.microsoft.com/en-us/azure/sentinel/fusion?view=o365-worldwide </a:t>
            </a:r>
          </a:p>
        </p:txBody>
      </p:sp>
      <p:sp>
        <p:nvSpPr>
          <p:cNvPr id="4" name="Slide Number Placeholder 3"/>
          <p:cNvSpPr>
            <a:spLocks noGrp="1"/>
          </p:cNvSpPr>
          <p:nvPr>
            <p:ph type="sldNum" sz="quarter" idx="5"/>
          </p:nvPr>
        </p:nvSpPr>
        <p:spPr/>
        <p:txBody>
          <a:bodyPr/>
          <a:lstStyle/>
          <a:p>
            <a:fld id="{09259B3D-005A-450F-B89F-6A3DD53EE3BF}" type="slidenum">
              <a:rPr lang="en-US" smtClean="0"/>
              <a:t>150</a:t>
            </a:fld>
            <a:endParaRPr lang="en-US"/>
          </a:p>
        </p:txBody>
      </p:sp>
    </p:spTree>
    <p:extLst>
      <p:ext uri="{BB962C8B-B14F-4D97-AF65-F5344CB8AC3E}">
        <p14:creationId xmlns:p14="http://schemas.microsoft.com/office/powerpoint/2010/main" val="6169871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dirty="0"/>
              <a:t>https://docs.microsoft.com/en-us/azure/sentinel/soc-ml-anomalies</a:t>
            </a:r>
          </a:p>
        </p:txBody>
      </p:sp>
      <p:sp>
        <p:nvSpPr>
          <p:cNvPr id="4" name="Slide Number Placeholder 3"/>
          <p:cNvSpPr>
            <a:spLocks noGrp="1"/>
          </p:cNvSpPr>
          <p:nvPr>
            <p:ph type="sldNum" sz="quarter" idx="5"/>
          </p:nvPr>
        </p:nvSpPr>
        <p:spPr/>
        <p:txBody>
          <a:bodyPr/>
          <a:lstStyle/>
          <a:p>
            <a:fld id="{09259B3D-005A-450F-B89F-6A3DD53EE3BF}" type="slidenum">
              <a:rPr lang="en-US" smtClean="0"/>
              <a:t>151</a:t>
            </a:fld>
            <a:endParaRPr lang="en-US"/>
          </a:p>
        </p:txBody>
      </p:sp>
    </p:spTree>
    <p:extLst>
      <p:ext uri="{BB962C8B-B14F-4D97-AF65-F5344CB8AC3E}">
        <p14:creationId xmlns:p14="http://schemas.microsoft.com/office/powerpoint/2010/main" val="16757525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b="0" i="0" dirty="0">
                <a:solidFill>
                  <a:srgbClr val="171717"/>
                </a:solidFill>
                <a:effectLst/>
                <a:latin typeface="Segoe UI" panose="020B0502040204020203" pitchFamily="34" charset="0"/>
              </a:rPr>
              <a:t>You can easily </a:t>
            </a:r>
            <a:r>
              <a:rPr lang="en-US" b="0" i="0" u="none" strike="noStrike" dirty="0">
                <a:effectLst/>
                <a:latin typeface="Segoe UI" panose="020B0502040204020203" pitchFamily="34" charset="0"/>
                <a:hlinkClick r:id="rId3"/>
              </a:rPr>
              <a:t>export your rule to an Azure Resource Manager (ARM) template</a:t>
            </a:r>
            <a:r>
              <a:rPr lang="en-US" b="0" i="0" dirty="0">
                <a:solidFill>
                  <a:srgbClr val="171717"/>
                </a:solidFill>
                <a:effectLst/>
                <a:latin typeface="Segoe UI" panose="020B0502040204020203" pitchFamily="34" charset="0"/>
              </a:rPr>
              <a:t> if you want to manage and deploy your rules as code. </a:t>
            </a:r>
            <a:r>
              <a:rPr lang="en-US" b="0" i="0">
                <a:solidFill>
                  <a:srgbClr val="171717"/>
                </a:solidFill>
                <a:effectLst/>
                <a:latin typeface="Segoe UI" panose="020B0502040204020203" pitchFamily="34" charset="0"/>
              </a:rPr>
              <a:t>You can also import rules from template files in order to view and edit them in the user interface.</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152</a:t>
            </a:fld>
            <a:endParaRPr lang="en-US"/>
          </a:p>
        </p:txBody>
      </p:sp>
    </p:spTree>
    <p:extLst>
      <p:ext uri="{BB962C8B-B14F-4D97-AF65-F5344CB8AC3E}">
        <p14:creationId xmlns:p14="http://schemas.microsoft.com/office/powerpoint/2010/main" val="297329095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153</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154</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https://docs.microsoft.com/en-us/azure/sentinel/sentinel-solutions</a:t>
            </a:r>
          </a:p>
          <a:p>
            <a:endParaRPr lang="en-US" dirty="0"/>
          </a:p>
          <a:p>
            <a:r>
              <a:rPr lang="en-US" dirty="0"/>
              <a:t>https://docs.microsoft.com/en-us/azure/sentinel/sentinel-solutions-deploy</a:t>
            </a:r>
          </a:p>
          <a:p>
            <a:endParaRPr lang="en-US" dirty="0"/>
          </a:p>
          <a:p>
            <a:r>
              <a:rPr lang="en-US" dirty="0"/>
              <a:t>https://techcommunity.microsoft.com/t5/azure-sentinel/introducing-azure-sentinel-solutions/ba-p/2347312</a:t>
            </a:r>
          </a:p>
        </p:txBody>
      </p:sp>
      <p:sp>
        <p:nvSpPr>
          <p:cNvPr id="4" name="Slide Number Placeholder 3"/>
          <p:cNvSpPr>
            <a:spLocks noGrp="1"/>
          </p:cNvSpPr>
          <p:nvPr>
            <p:ph type="sldNum" sz="quarter" idx="5"/>
          </p:nvPr>
        </p:nvSpPr>
        <p:spPr/>
        <p:txBody>
          <a:bodyPr/>
          <a:lstStyle/>
          <a:p>
            <a:fld id="{09259B3D-005A-450F-B89F-6A3DD53EE3BF}" type="slidenum">
              <a:rPr lang="en-US" smtClean="0"/>
              <a:t>155</a:t>
            </a:fld>
            <a:endParaRPr lang="en-US"/>
          </a:p>
        </p:txBody>
      </p:sp>
    </p:spTree>
    <p:extLst>
      <p:ext uri="{BB962C8B-B14F-4D97-AF65-F5344CB8AC3E}">
        <p14:creationId xmlns:p14="http://schemas.microsoft.com/office/powerpoint/2010/main" val="243915066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https://techcommunity.microsoft.com/t5/azure-sentinel/try-azure-sentinel-alongside-your-existing-siem/ba-p/912965</a:t>
            </a:r>
          </a:p>
        </p:txBody>
      </p:sp>
      <p:sp>
        <p:nvSpPr>
          <p:cNvPr id="4" name="Slide Number Placeholder 3"/>
          <p:cNvSpPr>
            <a:spLocks noGrp="1"/>
          </p:cNvSpPr>
          <p:nvPr>
            <p:ph type="sldNum" sz="quarter" idx="5"/>
          </p:nvPr>
        </p:nvSpPr>
        <p:spPr/>
        <p:txBody>
          <a:bodyPr/>
          <a:lstStyle/>
          <a:p>
            <a:fld id="{09259B3D-005A-450F-B89F-6A3DD53EE3BF}" type="slidenum">
              <a:rPr lang="en-US" smtClean="0"/>
              <a:t>156</a:t>
            </a:fld>
            <a:endParaRPr lang="en-US"/>
          </a:p>
        </p:txBody>
      </p:sp>
    </p:spTree>
    <p:extLst>
      <p:ext uri="{BB962C8B-B14F-4D97-AF65-F5344CB8AC3E}">
        <p14:creationId xmlns:p14="http://schemas.microsoft.com/office/powerpoint/2010/main" val="3733843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294721916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158</a:t>
            </a:fld>
            <a:endParaRPr lang="en-US"/>
          </a:p>
        </p:txBody>
      </p:sp>
    </p:spTree>
    <p:extLst>
      <p:ext uri="{BB962C8B-B14F-4D97-AF65-F5344CB8AC3E}">
        <p14:creationId xmlns:p14="http://schemas.microsoft.com/office/powerpoint/2010/main" val="383274471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will be stored in the geographic location of the Log Analytics workspace on which you are running Azure Sentinel.</a:t>
            </a:r>
          </a:p>
          <a:p>
            <a:endParaRPr lang="en-US" dirty="0"/>
          </a:p>
          <a:p>
            <a:r>
              <a:rPr lang="en-US" dirty="0"/>
              <a:t>https://docs.microsoft.com/en-us/azure/sentinel/connect-vmware-carbon-black?view=o365-worldwide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159</a:t>
            </a:fld>
            <a:endParaRPr lang="en-US"/>
          </a:p>
        </p:txBody>
      </p:sp>
    </p:spTree>
    <p:extLst>
      <p:ext uri="{BB962C8B-B14F-4D97-AF65-F5344CB8AC3E}">
        <p14:creationId xmlns:p14="http://schemas.microsoft.com/office/powerpoint/2010/main" val="2988429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161</a:t>
            </a:fld>
            <a:endParaRPr lang="en-US"/>
          </a:p>
        </p:txBody>
      </p:sp>
    </p:spTree>
    <p:extLst>
      <p:ext uri="{BB962C8B-B14F-4D97-AF65-F5344CB8AC3E}">
        <p14:creationId xmlns:p14="http://schemas.microsoft.com/office/powerpoint/2010/main" val="31497268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162</a:t>
            </a:fld>
            <a:endParaRPr lang="en-US"/>
          </a:p>
        </p:txBody>
      </p:sp>
    </p:spTree>
    <p:extLst>
      <p:ext uri="{BB962C8B-B14F-4D97-AF65-F5344CB8AC3E}">
        <p14:creationId xmlns:p14="http://schemas.microsoft.com/office/powerpoint/2010/main" val="95722788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https://azure.microsoft.com/mediahandler/files/resourcefiles/azure-sentinel-migration-fundamentals/Azure%20Sentinel%20Migration%20Fundamentals.pdf</a:t>
            </a:r>
          </a:p>
        </p:txBody>
      </p:sp>
      <p:sp>
        <p:nvSpPr>
          <p:cNvPr id="4" name="Slide Number Placeholder 3"/>
          <p:cNvSpPr>
            <a:spLocks noGrp="1"/>
          </p:cNvSpPr>
          <p:nvPr>
            <p:ph type="sldNum" sz="quarter" idx="5"/>
          </p:nvPr>
        </p:nvSpPr>
        <p:spPr/>
        <p:txBody>
          <a:bodyPr/>
          <a:lstStyle/>
          <a:p>
            <a:fld id="{09259B3D-005A-450F-B89F-6A3DD53EE3BF}" type="slidenum">
              <a:rPr lang="en-US" smtClean="0"/>
              <a:t>163</a:t>
            </a:fld>
            <a:endParaRPr lang="en-US"/>
          </a:p>
        </p:txBody>
      </p:sp>
    </p:spTree>
    <p:extLst>
      <p:ext uri="{BB962C8B-B14F-4D97-AF65-F5344CB8AC3E}">
        <p14:creationId xmlns:p14="http://schemas.microsoft.com/office/powerpoint/2010/main" val="7165241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164</a:t>
            </a:fld>
            <a:endParaRPr lang="en-US"/>
          </a:p>
        </p:txBody>
      </p:sp>
    </p:spTree>
    <p:extLst>
      <p:ext uri="{BB962C8B-B14F-4D97-AF65-F5344CB8AC3E}">
        <p14:creationId xmlns:p14="http://schemas.microsoft.com/office/powerpoint/2010/main" val="212317566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165</a:t>
            </a:fld>
            <a:endParaRPr lang="en-US"/>
          </a:p>
        </p:txBody>
      </p:sp>
    </p:spTree>
    <p:extLst>
      <p:ext uri="{BB962C8B-B14F-4D97-AF65-F5344CB8AC3E}">
        <p14:creationId xmlns:p14="http://schemas.microsoft.com/office/powerpoint/2010/main" val="226854651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166</a:t>
            </a:fld>
            <a:endParaRPr lang="en-US"/>
          </a:p>
        </p:txBody>
      </p:sp>
    </p:spTree>
    <p:extLst>
      <p:ext uri="{BB962C8B-B14F-4D97-AF65-F5344CB8AC3E}">
        <p14:creationId xmlns:p14="http://schemas.microsoft.com/office/powerpoint/2010/main" val="384358995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https://techcommunity.microsoft.com/t5/azure-sentinel/best-practices-for-migrating-detection-rules-from-arcsight/ba-p/2216417</a:t>
            </a:r>
          </a:p>
        </p:txBody>
      </p:sp>
      <p:sp>
        <p:nvSpPr>
          <p:cNvPr id="4" name="Slide Number Placeholder 3"/>
          <p:cNvSpPr>
            <a:spLocks noGrp="1"/>
          </p:cNvSpPr>
          <p:nvPr>
            <p:ph type="sldNum" sz="quarter" idx="5"/>
          </p:nvPr>
        </p:nvSpPr>
        <p:spPr/>
        <p:txBody>
          <a:bodyPr/>
          <a:lstStyle/>
          <a:p>
            <a:fld id="{09259B3D-005A-450F-B89F-6A3DD53EE3BF}" type="slidenum">
              <a:rPr lang="en-US" smtClean="0"/>
              <a:t>167</a:t>
            </a:fld>
            <a:endParaRPr lang="en-US"/>
          </a:p>
        </p:txBody>
      </p:sp>
    </p:spTree>
    <p:extLst>
      <p:ext uri="{BB962C8B-B14F-4D97-AF65-F5344CB8AC3E}">
        <p14:creationId xmlns:p14="http://schemas.microsoft.com/office/powerpoint/2010/main" val="135139425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168</a:t>
            </a:fld>
            <a:endParaRPr lang="en-US"/>
          </a:p>
        </p:txBody>
      </p:sp>
    </p:spTree>
    <p:extLst>
      <p:ext uri="{BB962C8B-B14F-4D97-AF65-F5344CB8AC3E}">
        <p14:creationId xmlns:p14="http://schemas.microsoft.com/office/powerpoint/2010/main" val="2933057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7/14/2021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169</a:t>
            </a:fld>
            <a:endParaRPr lang="en-US"/>
          </a:p>
        </p:txBody>
      </p:sp>
    </p:spTree>
    <p:extLst>
      <p:ext uri="{BB962C8B-B14F-4D97-AF65-F5344CB8AC3E}">
        <p14:creationId xmlns:p14="http://schemas.microsoft.com/office/powerpoint/2010/main" val="85615908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170</a:t>
            </a:fld>
            <a:endParaRPr lang="en-US"/>
          </a:p>
        </p:txBody>
      </p:sp>
    </p:spTree>
    <p:extLst>
      <p:ext uri="{BB962C8B-B14F-4D97-AF65-F5344CB8AC3E}">
        <p14:creationId xmlns:p14="http://schemas.microsoft.com/office/powerpoint/2010/main" val="101415464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171</a:t>
            </a:fld>
            <a:endParaRPr lang="en-US"/>
          </a:p>
        </p:txBody>
      </p:sp>
    </p:spTree>
    <p:extLst>
      <p:ext uri="{BB962C8B-B14F-4D97-AF65-F5344CB8AC3E}">
        <p14:creationId xmlns:p14="http://schemas.microsoft.com/office/powerpoint/2010/main" val="31255448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https://techcommunity.microsoft.com/t5/azure-sentinel/how-to-export-data-from-splunk-to-azure-sentinel/ba-p/1891237</a:t>
            </a:r>
          </a:p>
        </p:txBody>
      </p:sp>
      <p:sp>
        <p:nvSpPr>
          <p:cNvPr id="4" name="Slide Number Placeholder 3"/>
          <p:cNvSpPr>
            <a:spLocks noGrp="1"/>
          </p:cNvSpPr>
          <p:nvPr>
            <p:ph type="sldNum" sz="quarter" idx="5"/>
          </p:nvPr>
        </p:nvSpPr>
        <p:spPr/>
        <p:txBody>
          <a:bodyPr/>
          <a:lstStyle/>
          <a:p>
            <a:fld id="{09259B3D-005A-450F-B89F-6A3DD53EE3BF}" type="slidenum">
              <a:rPr lang="en-US" smtClean="0"/>
              <a:t>172</a:t>
            </a:fld>
            <a:endParaRPr lang="en-US"/>
          </a:p>
        </p:txBody>
      </p:sp>
    </p:spTree>
    <p:extLst>
      <p:ext uri="{BB962C8B-B14F-4D97-AF65-F5344CB8AC3E}">
        <p14:creationId xmlns:p14="http://schemas.microsoft.com/office/powerpoint/2010/main" val="318266270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173</a:t>
            </a:fld>
            <a:endParaRPr lang="en-US"/>
          </a:p>
        </p:txBody>
      </p:sp>
    </p:spTree>
    <p:extLst>
      <p:ext uri="{BB962C8B-B14F-4D97-AF65-F5344CB8AC3E}">
        <p14:creationId xmlns:p14="http://schemas.microsoft.com/office/powerpoint/2010/main" val="336113853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174</a:t>
            </a:fld>
            <a:endParaRPr lang="en-US"/>
          </a:p>
        </p:txBody>
      </p:sp>
    </p:spTree>
    <p:extLst>
      <p:ext uri="{BB962C8B-B14F-4D97-AF65-F5344CB8AC3E}">
        <p14:creationId xmlns:p14="http://schemas.microsoft.com/office/powerpoint/2010/main" val="39328721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175</a:t>
            </a:fld>
            <a:endParaRPr lang="en-US"/>
          </a:p>
        </p:txBody>
      </p:sp>
    </p:spTree>
    <p:extLst>
      <p:ext uri="{BB962C8B-B14F-4D97-AF65-F5344CB8AC3E}">
        <p14:creationId xmlns:p14="http://schemas.microsoft.com/office/powerpoint/2010/main" val="214175131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177</a:t>
            </a:fld>
            <a:endParaRPr lang="en-US"/>
          </a:p>
        </p:txBody>
      </p:sp>
    </p:spTree>
    <p:extLst>
      <p:ext uri="{BB962C8B-B14F-4D97-AF65-F5344CB8AC3E}">
        <p14:creationId xmlns:p14="http://schemas.microsoft.com/office/powerpoint/2010/main" val="196690593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https://docs.microsoft.com/en-us/rest/api/securityinsights/</a:t>
            </a:r>
          </a:p>
          <a:p>
            <a:endParaRPr lang="en-US" dirty="0"/>
          </a:p>
          <a:p>
            <a:r>
              <a:rPr lang="en-US" dirty="0"/>
              <a:t>https://github.com/Azure/azure-rest-api-specs/tree/master/specification/securityinsights/resource-manager/Microsoft.SecurityInsights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178</a:t>
            </a:fld>
            <a:endParaRPr lang="en-US"/>
          </a:p>
        </p:txBody>
      </p:sp>
    </p:spTree>
    <p:extLst>
      <p:ext uri="{BB962C8B-B14F-4D97-AF65-F5344CB8AC3E}">
        <p14:creationId xmlns:p14="http://schemas.microsoft.com/office/powerpoint/2010/main" val="3393412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179</a:t>
            </a:fld>
            <a:endParaRPr lang="en-US"/>
          </a:p>
        </p:txBody>
      </p:sp>
    </p:spTree>
    <p:extLst>
      <p:ext uri="{BB962C8B-B14F-4D97-AF65-F5344CB8AC3E}">
        <p14:creationId xmlns:p14="http://schemas.microsoft.com/office/powerpoint/2010/main" val="2682846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7/14/2021 5:15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180</a:t>
            </a:fld>
            <a:endParaRPr lang="en-US"/>
          </a:p>
        </p:txBody>
      </p:sp>
    </p:spTree>
    <p:extLst>
      <p:ext uri="{BB962C8B-B14F-4D97-AF65-F5344CB8AC3E}">
        <p14:creationId xmlns:p14="http://schemas.microsoft.com/office/powerpoint/2010/main" val="84537661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181</a:t>
            </a:fld>
            <a:endParaRPr lang="en-US"/>
          </a:p>
        </p:txBody>
      </p:sp>
    </p:spTree>
    <p:extLst>
      <p:ext uri="{BB962C8B-B14F-4D97-AF65-F5344CB8AC3E}">
        <p14:creationId xmlns:p14="http://schemas.microsoft.com/office/powerpoint/2010/main" val="3159422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https://customers.microsoft.com/en-us/story/790006-first-west-credit-union-banking-and-capital-markets-azure-sentinel</a:t>
            </a:r>
          </a:p>
        </p:txBody>
      </p:sp>
      <p:sp>
        <p:nvSpPr>
          <p:cNvPr id="4" name="Slide Number Placeholder 3"/>
          <p:cNvSpPr>
            <a:spLocks noGrp="1"/>
          </p:cNvSpPr>
          <p:nvPr>
            <p:ph type="sldNum" sz="quarter" idx="5"/>
          </p:nvPr>
        </p:nvSpPr>
        <p:spPr/>
        <p:txBody>
          <a:bodyPr/>
          <a:lstStyle/>
          <a:p>
            <a:fld id="{09259B3D-005A-450F-B89F-6A3DD53EE3BF}" type="slidenum">
              <a:rPr lang="en-US" smtClean="0"/>
              <a:t>183</a:t>
            </a:fld>
            <a:endParaRPr lang="en-US"/>
          </a:p>
        </p:txBody>
      </p:sp>
    </p:spTree>
    <p:extLst>
      <p:ext uri="{BB962C8B-B14F-4D97-AF65-F5344CB8AC3E}">
        <p14:creationId xmlns:p14="http://schemas.microsoft.com/office/powerpoint/2010/main" val="32242452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184</a:t>
            </a:fld>
            <a:endParaRPr lang="en-US"/>
          </a:p>
        </p:txBody>
      </p:sp>
    </p:spTree>
    <p:extLst>
      <p:ext uri="{BB962C8B-B14F-4D97-AF65-F5344CB8AC3E}">
        <p14:creationId xmlns:p14="http://schemas.microsoft.com/office/powerpoint/2010/main" val="362775368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185</a:t>
            </a:fld>
            <a:endParaRPr lang="en-US"/>
          </a:p>
        </p:txBody>
      </p:sp>
    </p:spTree>
    <p:extLst>
      <p:ext uri="{BB962C8B-B14F-4D97-AF65-F5344CB8AC3E}">
        <p14:creationId xmlns:p14="http://schemas.microsoft.com/office/powerpoint/2010/main" val="222606804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188</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7/14/2021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195</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196</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7/14/2021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7/14/2021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870631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588222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4256675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495982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7/14/2021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3330590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809751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2236339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1848451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1554809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https://github.com/Azure/Azure-Security-Center/blob/main/Remediation%20scripts/Enable%20the%20built-in%20vulnerability%20assessment%20solution%20on%20virtual%20machines%20(powered%20by%20Qualys)/PowerShell/qualys-remediate-unhealthy-vms.ps1</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2138089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3669681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3427116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1843064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1159391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3400826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7/14/2021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639878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4034256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1913019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1537708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2564138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7/14/2021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2079239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903702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7392704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2767360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24895903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7/14/2021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5137409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24587997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2157676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7/14/2021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274254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42773968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7/14/2021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Ports : 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24845183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36555461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8341639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38732116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7/14/2021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949989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16</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13365083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2472754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27818830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7/14/2021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13338294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33914157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17520257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34251387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3709955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10502502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https://docs.microsoft.com/en-us/azure/security-center/exempt-resource</a:t>
            </a:r>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28530284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7/14/2021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6220547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29106685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4003240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23127426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26845978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4681795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31471284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3853345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2353391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26581074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5920370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12814581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27515625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https://docs.microsoft.com/en-us/rest/api/securitycenter/adaptive-application-controls</a:t>
            </a:r>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31206155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40587726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899369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5304537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16217931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104</a:t>
            </a:fld>
            <a:endParaRPr lang="en-US"/>
          </a:p>
        </p:txBody>
      </p:sp>
    </p:spTree>
    <p:extLst>
      <p:ext uri="{BB962C8B-B14F-4D97-AF65-F5344CB8AC3E}">
        <p14:creationId xmlns:p14="http://schemas.microsoft.com/office/powerpoint/2010/main" val="3269153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26693092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Preview recommendations don't render a resource unhealthy, and they aren't included in the calculations of your secure score. </a:t>
            </a:r>
          </a:p>
          <a:p>
            <a:endParaRPr lang="en-US" dirty="0"/>
          </a:p>
          <a:p>
            <a:r>
              <a:rPr lang="en-US" dirty="0"/>
              <a:t>Remediate them wherever possible, so that when the preview period ends they'll contribute towards your score. </a:t>
            </a:r>
          </a:p>
          <a:p>
            <a:endParaRPr lang="en-US" dirty="0"/>
          </a:p>
          <a:p>
            <a:r>
              <a:rPr lang="en-US" dirty="0"/>
              <a:t>Learn more about how to respond to these recommendations in Remediate recommendations in Azure Security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15557990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a management group applies its policies to its subscriptions. </a:t>
            </a:r>
          </a:p>
          <a:p>
            <a:endParaRPr lang="en-US" dirty="0"/>
          </a:p>
          <a:p>
            <a:r>
              <a:rPr lang="en-US" dirty="0"/>
              <a:t>Therefore, if you disable a subscription's policy, and the subscription belongs to a management group that still uses the same policy, then you will continue to receive the policy recommendations. </a:t>
            </a:r>
          </a:p>
          <a:p>
            <a:endParaRPr lang="en-US" dirty="0"/>
          </a:p>
          <a:p>
            <a:r>
              <a:rPr lang="en-US" dirty="0"/>
              <a:t>The policy will still be applied from the management level and the recommendations will still be generated.</a:t>
            </a:r>
          </a:p>
        </p:txBody>
      </p:sp>
      <p:sp>
        <p:nvSpPr>
          <p:cNvPr id="4" name="Slide Number Placeholder 3"/>
          <p:cNvSpPr>
            <a:spLocks noGrp="1"/>
          </p:cNvSpPr>
          <p:nvPr>
            <p:ph type="sldNum" sz="quarter" idx="5"/>
          </p:nvPr>
        </p:nvSpPr>
        <p:spPr/>
        <p:txBody>
          <a:bodyPr/>
          <a:lstStyle/>
          <a:p>
            <a:fld id="{09259B3D-005A-450F-B89F-6A3DD53EE3BF}" type="slidenum">
              <a:rPr lang="en-US" smtClean="0"/>
              <a:t>106</a:t>
            </a:fld>
            <a:endParaRPr lang="en-US"/>
          </a:p>
        </p:txBody>
      </p:sp>
    </p:spTree>
    <p:extLst>
      <p:ext uri="{BB962C8B-B14F-4D97-AF65-F5344CB8AC3E}">
        <p14:creationId xmlns:p14="http://schemas.microsoft.com/office/powerpoint/2010/main" val="17088560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18998165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22657574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711916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Wednesday, July 14,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0997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Wednesday, July 14,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54670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Wednesday, July 14,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688982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Wednesday, July 14,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16941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Wednesday, July 14,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01760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Wednesday, July 14,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087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Wednesday, July 14,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876587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Wednesday, July 14,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18777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Wednesday, July 14,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714102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Wednesday, July 14,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79960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Wednesday, July 14,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25595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8323367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Wednesday, July 14,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65887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0.xml"/><Relationship Id="rId1" Type="http://schemas.openxmlformats.org/officeDocument/2006/relationships/slideLayout" Target="../slideLayouts/slideLayout6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0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1.xml"/><Relationship Id="rId1" Type="http://schemas.openxmlformats.org/officeDocument/2006/relationships/slideLayout" Target="../slideLayouts/slideLayout6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0.xml"/></Relationships>
</file>

<file path=ppt/slides/_rels/slide1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9.xml"/></Relationships>
</file>

<file path=ppt/slides/_rels/slide1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5.xml"/></Relationships>
</file>

<file path=ppt/slides/_rels/slide1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1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65.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1.png"/><Relationship Id="rId1" Type="http://schemas.openxmlformats.org/officeDocument/2006/relationships/slideLayout" Target="../slideLayouts/slideLayout39.xml"/><Relationship Id="rId4" Type="http://schemas.openxmlformats.org/officeDocument/2006/relationships/image" Target="../media/image69.png"/></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5.xml"/></Relationships>
</file>

<file path=ppt/slides/_rels/slide1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8.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0.xml"/><Relationship Id="rId1" Type="http://schemas.openxmlformats.org/officeDocument/2006/relationships/slideLayout" Target="../slideLayouts/slideLayout66.xml"/><Relationship Id="rId4" Type="http://schemas.openxmlformats.org/officeDocument/2006/relationships/image" Target="../media/image75.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2.xml"/><Relationship Id="rId1" Type="http://schemas.openxmlformats.org/officeDocument/2006/relationships/slideLayout" Target="../slideLayouts/slideLayout6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6.xml"/><Relationship Id="rId1" Type="http://schemas.openxmlformats.org/officeDocument/2006/relationships/slideLayout" Target="../slideLayouts/slideLayout66.xml"/><Relationship Id="rId4" Type="http://schemas.openxmlformats.org/officeDocument/2006/relationships/image" Target="../media/image51.png"/></Relationships>
</file>

<file path=ppt/slides/_rels/slide1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7.xml"/><Relationship Id="rId1" Type="http://schemas.openxmlformats.org/officeDocument/2006/relationships/slideLayout" Target="../slideLayouts/slideLayout6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51.png"/></Relationships>
</file>

<file path=ppt/slides/_rels/slide1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8.xml"/><Relationship Id="rId1" Type="http://schemas.openxmlformats.org/officeDocument/2006/relationships/slideLayout" Target="../slideLayouts/slideLayout66.xml"/><Relationship Id="rId5" Type="http://schemas.openxmlformats.org/officeDocument/2006/relationships/image" Target="../media/image82.png"/><Relationship Id="rId4" Type="http://schemas.openxmlformats.org/officeDocument/2006/relationships/image" Target="../media/image51.png"/></Relationships>
</file>

<file path=ppt/slides/_rels/slide1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9.xml"/><Relationship Id="rId1" Type="http://schemas.openxmlformats.org/officeDocument/2006/relationships/slideLayout" Target="../slideLayouts/slideLayout66.xml"/><Relationship Id="rId5" Type="http://schemas.openxmlformats.org/officeDocument/2006/relationships/image" Target="../media/image83.png"/><Relationship Id="rId4" Type="http://schemas.openxmlformats.org/officeDocument/2006/relationships/image" Target="../media/image51.png"/></Relationships>
</file>

<file path=ppt/slides/_rels/slide1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0.xml"/><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5.xml"/></Relationships>
</file>

<file path=ppt/slides/_rels/slide1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2.xml"/><Relationship Id="rId1" Type="http://schemas.openxmlformats.org/officeDocument/2006/relationships/slideLayout" Target="../slideLayouts/slideLayout6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5.xml"/></Relationships>
</file>

<file path=ppt/slides/_rels/slide1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1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3.xml"/><Relationship Id="rId1" Type="http://schemas.openxmlformats.org/officeDocument/2006/relationships/slideLayout" Target="../slideLayouts/slideLayout6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6.xml"/></Relationships>
</file>

<file path=ppt/slides/_rels/slide1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6.xml"/><Relationship Id="rId1" Type="http://schemas.openxmlformats.org/officeDocument/2006/relationships/slideLayout" Target="../slideLayouts/slideLayout66.xml"/><Relationship Id="rId4" Type="http://schemas.openxmlformats.org/officeDocument/2006/relationships/image" Target="../media/image91.png"/></Relationships>
</file>

<file path=ppt/slides/_rels/slide1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7.xml"/><Relationship Id="rId1" Type="http://schemas.openxmlformats.org/officeDocument/2006/relationships/slideLayout" Target="../slideLayouts/slideLayout66.xml"/></Relationships>
</file>

<file path=ppt/slides/_rels/slide1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8.xml"/><Relationship Id="rId1" Type="http://schemas.openxmlformats.org/officeDocument/2006/relationships/slideLayout" Target="../slideLayouts/slideLayout66.xml"/></Relationships>
</file>

<file path=ppt/slides/_rels/slide1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9.xml"/><Relationship Id="rId1" Type="http://schemas.openxmlformats.org/officeDocument/2006/relationships/slideLayout" Target="../slideLayouts/slideLayout6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3.xml"/><Relationship Id="rId1" Type="http://schemas.openxmlformats.org/officeDocument/2006/relationships/slideLayout" Target="../slideLayouts/slideLayout6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6.xml"/></Relationships>
</file>

<file path=ppt/slides/_rels/slide1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5.xml"/><Relationship Id="rId1" Type="http://schemas.openxmlformats.org/officeDocument/2006/relationships/slideLayout" Target="../slideLayouts/slideLayout6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6.xml"/></Relationships>
</file>

<file path=ppt/slides/_rels/slide15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5.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Azure/Azure-Sentinel" TargetMode="External"/><Relationship Id="rId2" Type="http://schemas.openxmlformats.org/officeDocument/2006/relationships/notesSlide" Target="../notesSlides/notesSlide130.xml"/><Relationship Id="rId1" Type="http://schemas.openxmlformats.org/officeDocument/2006/relationships/slideLayout" Target="../slideLayouts/slideLayout66.xml"/><Relationship Id="rId4" Type="http://schemas.openxmlformats.org/officeDocument/2006/relationships/image" Target="../media/image97.png"/></Relationships>
</file>

<file path=ppt/slides/_rels/slide1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1.xml"/><Relationship Id="rId1" Type="http://schemas.openxmlformats.org/officeDocument/2006/relationships/slideLayout" Target="../slideLayouts/slideLayout6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6.xml"/></Relationships>
</file>

<file path=ppt/slides/_rels/slide1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6.xml"/><Relationship Id="rId1" Type="http://schemas.openxmlformats.org/officeDocument/2006/relationships/slideLayout" Target="../slideLayouts/slideLayout6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6.xml"/></Relationships>
</file>

<file path=ppt/slides/_rels/slide1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8.xml"/><Relationship Id="rId1" Type="http://schemas.openxmlformats.org/officeDocument/2006/relationships/slideLayout" Target="../slideLayouts/slideLayout66.xml"/></Relationships>
</file>

<file path=ppt/slides/_rels/slide1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9.xml"/><Relationship Id="rId1" Type="http://schemas.openxmlformats.org/officeDocument/2006/relationships/slideLayout" Target="../slideLayouts/slideLayout66.xml"/></Relationships>
</file>

<file path=ppt/slides/_rels/slide1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0.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1.xml"/><Relationship Id="rId1" Type="http://schemas.openxmlformats.org/officeDocument/2006/relationships/slideLayout" Target="../slideLayouts/slideLayout66.xml"/></Relationships>
</file>

<file path=ppt/slides/_rels/slide1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2.xml"/><Relationship Id="rId1" Type="http://schemas.openxmlformats.org/officeDocument/2006/relationships/slideLayout" Target="../slideLayouts/slideLayout66.xml"/></Relationships>
</file>

<file path=ppt/slides/_rels/slide1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3.xml"/><Relationship Id="rId1" Type="http://schemas.openxmlformats.org/officeDocument/2006/relationships/slideLayout" Target="../slideLayouts/slideLayout66.xml"/><Relationship Id="rId4" Type="http://schemas.openxmlformats.org/officeDocument/2006/relationships/image" Target="../media/image104.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6.xml"/></Relationships>
</file>

<file path=ppt/slides/_rels/slide1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5.xml"/><Relationship Id="rId1" Type="http://schemas.openxmlformats.org/officeDocument/2006/relationships/slideLayout" Target="../slideLayouts/slideLayout6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7.xml"/><Relationship Id="rId1" Type="http://schemas.openxmlformats.org/officeDocument/2006/relationships/slideLayout" Target="../slideLayouts/slideLayout66.xml"/><Relationship Id="rId4" Type="http://schemas.openxmlformats.org/officeDocument/2006/relationships/image" Target="../media/image106.png"/></Relationships>
</file>

<file path=ppt/slides/_rels/slide178.xml.rels><?xml version="1.0" encoding="UTF-8" standalone="yes"?>
<Relationships xmlns="http://schemas.openxmlformats.org/package/2006/relationships"><Relationship Id="rId3" Type="http://schemas.openxmlformats.org/officeDocument/2006/relationships/hyperlink" Target="https://github.com/Azure/azure-rest-api-specs/tree/master/specification/securityinsights/resource-manager/Microsoft.SecurityInsights" TargetMode="External"/><Relationship Id="rId2" Type="http://schemas.openxmlformats.org/officeDocument/2006/relationships/notesSlide" Target="../notesSlides/notesSlide148.xml"/><Relationship Id="rId1" Type="http://schemas.openxmlformats.org/officeDocument/2006/relationships/slideLayout" Target="../slideLayouts/slideLayout66.xml"/><Relationship Id="rId4" Type="http://schemas.openxmlformats.org/officeDocument/2006/relationships/image" Target="../media/image107.png"/></Relationships>
</file>

<file path=ppt/slides/_rels/slide1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9.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0.xml"/><Relationship Id="rId1" Type="http://schemas.openxmlformats.org/officeDocument/2006/relationships/slideLayout" Target="../slideLayouts/slideLayout66.xml"/></Relationships>
</file>

<file path=ppt/slides/_rels/slide1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1.xml"/><Relationship Id="rId1" Type="http://schemas.openxmlformats.org/officeDocument/2006/relationships/slideLayout" Target="../slideLayouts/slideLayout6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52.xml"/><Relationship Id="rId1" Type="http://schemas.openxmlformats.org/officeDocument/2006/relationships/slideLayout" Target="../slideLayouts/slideLayout66.xml"/></Relationships>
</file>

<file path=ppt/slides/_rels/slide184.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53.xml"/><Relationship Id="rId1" Type="http://schemas.openxmlformats.org/officeDocument/2006/relationships/slideLayout" Target="../slideLayouts/slideLayout66.xml"/></Relationships>
</file>

<file path=ppt/slides/_rels/slide185.xml.rels><?xml version="1.0" encoding="UTF-8" standalone="yes"?>
<Relationships xmlns="http://schemas.openxmlformats.org/package/2006/relationships"><Relationship Id="rId3" Type="http://schemas.openxmlformats.org/officeDocument/2006/relationships/hyperlink" Target="https://github.com/javiersoriano/sentinel-all-in-one" TargetMode="External"/><Relationship Id="rId2" Type="http://schemas.openxmlformats.org/officeDocument/2006/relationships/notesSlide" Target="../notesSlides/notesSlide154.xml"/><Relationship Id="rId1" Type="http://schemas.openxmlformats.org/officeDocument/2006/relationships/slideLayout" Target="../slideLayouts/slideLayout66.xml"/></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5.xml"/><Relationship Id="rId1" Type="http://schemas.openxmlformats.org/officeDocument/2006/relationships/slideLayout" Target="../slideLayouts/slideLayout68.xml"/></Relationships>
</file>

<file path=ppt/slides/_rels/slide18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8.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2.xml.rels><?xml version="1.0" encoding="UTF-8" standalone="yes"?>
<Relationships xmlns="http://schemas.openxmlformats.org/package/2006/relationships"><Relationship Id="rId8" Type="http://schemas.openxmlformats.org/officeDocument/2006/relationships/image" Target="../media/image122.svg"/><Relationship Id="rId13" Type="http://schemas.openxmlformats.org/officeDocument/2006/relationships/image" Target="../media/image127.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svg"/><Relationship Id="rId2" Type="http://schemas.openxmlformats.org/officeDocument/2006/relationships/image" Target="../media/image116.png"/><Relationship Id="rId1" Type="http://schemas.openxmlformats.org/officeDocument/2006/relationships/slideLayout" Target="../slideLayouts/slideLayout48.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5" Type="http://schemas.openxmlformats.org/officeDocument/2006/relationships/image" Target="../media/image129.png"/><Relationship Id="rId10" Type="http://schemas.openxmlformats.org/officeDocument/2006/relationships/image" Target="../media/image124.sv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8.png"/></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5.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56.xml"/><Relationship Id="rId1" Type="http://schemas.openxmlformats.org/officeDocument/2006/relationships/slideLayout" Target="../slideLayouts/slideLayout47.xml"/></Relationships>
</file>

<file path=ppt/slides/_rels/slide19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57.xml"/><Relationship Id="rId1" Type="http://schemas.openxmlformats.org/officeDocument/2006/relationships/slideLayout" Target="../slideLayouts/slideLayout36.xml"/><Relationship Id="rId4" Type="http://schemas.openxmlformats.org/officeDocument/2006/relationships/image" Target="../media/image13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2.xml"/><Relationship Id="rId1" Type="http://schemas.openxmlformats.org/officeDocument/2006/relationships/tags" Target="../tags/tag48.xml"/><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hyperlink" Target="https://management.azure.com/subscriptions/$subscriptionId/providers/Microsoft.Authorization/policyAssignments/SecurityCenterBuiltIn?api-version=2019-09-01" TargetMode="External"/><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66.xml"/><Relationship Id="rId5" Type="http://schemas.openxmlformats.org/officeDocument/2006/relationships/image" Target="../media/image42.jpe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0.xml"/></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66.xml"/><Relationship Id="rId4" Type="http://schemas.openxmlformats.org/officeDocument/2006/relationships/image" Target="../media/image45.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3" Type="http://schemas.openxmlformats.org/officeDocument/2006/relationships/hyperlink" Target="https://management.azure.com/providers/Microsoft.ResourceGraph/resources?api-version=2019-04-01" TargetMode="External"/><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20E5-77A8-47EC-BAF2-E8126270B9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CE5748-4BD7-45A8-BECB-F5CCACD909E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E00BCA0-BB21-4541-B216-CA2307B1EAA4}"/>
              </a:ext>
            </a:extLst>
          </p:cNvPr>
          <p:cNvPicPr>
            <a:picLocks noChangeAspect="1"/>
          </p:cNvPicPr>
          <p:nvPr/>
        </p:nvPicPr>
        <p:blipFill>
          <a:blip r:embed="rId2"/>
          <a:stretch>
            <a:fillRect/>
          </a:stretch>
        </p:blipFill>
        <p:spPr>
          <a:xfrm>
            <a:off x="17881" y="0"/>
            <a:ext cx="12156238" cy="6858000"/>
          </a:xfrm>
          <a:prstGeom prst="rect">
            <a:avLst/>
          </a:prstGeom>
        </p:spPr>
      </p:pic>
    </p:spTree>
    <p:extLst>
      <p:ext uri="{BB962C8B-B14F-4D97-AF65-F5344CB8AC3E}">
        <p14:creationId xmlns:p14="http://schemas.microsoft.com/office/powerpoint/2010/main" val="26256460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Just In Time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380830079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Compliance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122264670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Authentication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464731" cy="502447"/>
          </a:xfrm>
        </p:spPr>
        <p:txBody>
          <a:bodyPr/>
          <a:lstStyle/>
          <a:p>
            <a:pPr>
              <a:lnSpc>
                <a:spcPct val="100000"/>
              </a:lnSpc>
              <a:spcAft>
                <a:spcPts val="1000"/>
              </a:spcAft>
            </a:pPr>
            <a:r>
              <a:rPr lang="en-US" sz="1800" dirty="0"/>
              <a:t>Authentication is typically based on Azure AD authentication flows where a bearer token is generated and passed in the Authentication header.</a:t>
            </a:r>
          </a:p>
          <a:p>
            <a:pPr>
              <a:lnSpc>
                <a:spcPct val="100000"/>
              </a:lnSpc>
              <a:spcAft>
                <a:spcPts val="1000"/>
              </a:spcAft>
            </a:pPr>
            <a:endParaRPr lang="en-US" sz="1800" b="1" dirty="0"/>
          </a:p>
          <a:p>
            <a:pPr>
              <a:lnSpc>
                <a:spcPct val="100000"/>
              </a:lnSpc>
              <a:spcAft>
                <a:spcPts val="1000"/>
              </a:spcAft>
            </a:pPr>
            <a:r>
              <a:rPr lang="en-US" sz="1800" dirty="0"/>
              <a:t>Valid permission must exist for the principal to execute the actions in the API requests.</a:t>
            </a:r>
          </a:p>
        </p:txBody>
      </p:sp>
    </p:spTree>
    <p:extLst>
      <p:ext uri="{BB962C8B-B14F-4D97-AF65-F5344CB8AC3E}">
        <p14:creationId xmlns:p14="http://schemas.microsoft.com/office/powerpoint/2010/main" val="419026712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Versioning / Endpoints / 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Versioning of endpoints is done via the </a:t>
            </a:r>
            <a:r>
              <a:rPr lang="en-US" sz="1800" dirty="0" err="1"/>
              <a:t>ApiVersion</a:t>
            </a:r>
            <a:r>
              <a:rPr lang="en-US" sz="1800" dirty="0"/>
              <a:t> query string parameter.</a:t>
            </a:r>
          </a:p>
          <a:p>
            <a:pPr>
              <a:lnSpc>
                <a:spcPct val="100000"/>
              </a:lnSpc>
              <a:spcAft>
                <a:spcPts val="1000"/>
              </a:spcAft>
            </a:pPr>
            <a:endParaRPr lang="en-US" sz="1800" dirty="0"/>
          </a:p>
          <a:p>
            <a:pPr>
              <a:lnSpc>
                <a:spcPct val="100000"/>
              </a:lnSpc>
              <a:spcAft>
                <a:spcPts val="1000"/>
              </a:spcAft>
            </a:pPr>
            <a:r>
              <a:rPr lang="en-US" sz="1800" dirty="0"/>
              <a:t>It is very important that you call the right API version (whether the latest or a specifically targeted version) for your script/tool or your calls may fail.</a:t>
            </a:r>
          </a:p>
        </p:txBody>
      </p:sp>
    </p:spTree>
    <p:extLst>
      <p:ext uri="{BB962C8B-B14F-4D97-AF65-F5344CB8AC3E}">
        <p14:creationId xmlns:p14="http://schemas.microsoft.com/office/powerpoint/2010/main" val="203140137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REST API calls are throttled in some manner.</a:t>
            </a:r>
          </a:p>
          <a:p>
            <a:pPr>
              <a:lnSpc>
                <a:spcPct val="100000"/>
              </a:lnSpc>
              <a:spcAft>
                <a:spcPts val="1000"/>
              </a:spcAft>
            </a:pPr>
            <a:br>
              <a:rPr lang="en-US" sz="1800" dirty="0"/>
            </a:br>
            <a:r>
              <a:rPr lang="en-US" sz="1800" dirty="0"/>
              <a:t>TODO</a:t>
            </a:r>
          </a:p>
        </p:txBody>
      </p:sp>
    </p:spTree>
    <p:extLst>
      <p:ext uri="{BB962C8B-B14F-4D97-AF65-F5344CB8AC3E}">
        <p14:creationId xmlns:p14="http://schemas.microsoft.com/office/powerpoint/2010/main" val="241338082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Do preview recommendations render a resource unhealthy?</a:t>
            </a:r>
          </a:p>
          <a:p>
            <a:endParaRPr lang="en-US" dirty="0"/>
          </a:p>
          <a:p>
            <a:r>
              <a:rPr lang="en-US" dirty="0"/>
              <a:t>Are they calculated in your secure score?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367404913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538883"/>
          </a:xfrm>
        </p:spPr>
        <p:txBody>
          <a:bodyPr/>
          <a:lstStyle/>
          <a:p>
            <a:r>
              <a:rPr lang="en-US" dirty="0"/>
              <a:t>What could be the issue if you disable a policy recommendation at the subscription level yet the recommendations are still showing up?</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3300248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10207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Defender</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apply </a:t>
            </a:r>
            <a:r>
              <a:rPr lang="en-US" b="1" dirty="0">
                <a:solidFill>
                  <a:srgbClr val="B4A0FF"/>
                </a:solidFill>
                <a:latin typeface="Segoe UI"/>
              </a:rPr>
              <a:t>Azure Defender features to a customer </a:t>
            </a:r>
            <a:r>
              <a:rPr lang="en-US" b="1" dirty="0" err="1">
                <a:solidFill>
                  <a:srgbClr val="B4A0FF"/>
                </a:solidFill>
                <a:latin typeface="Segoe UI"/>
              </a:rPr>
              <a:t>scenerio</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576292565"/>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886120" y="5939144"/>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45</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354156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C2E8-9B0E-4492-A109-7C11A41F1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6DE24-5CD6-4BD1-BC22-9ECDB31DB6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08FBB-CDB3-40BB-AFA4-EBD617EB3E08}"/>
              </a:ext>
            </a:extLst>
          </p:cNvPr>
          <p:cNvPicPr>
            <a:picLocks noChangeAspect="1"/>
          </p:cNvPicPr>
          <p:nvPr/>
        </p:nvPicPr>
        <p:blipFill>
          <a:blip r:embed="rId2"/>
          <a:stretch>
            <a:fillRect/>
          </a:stretch>
        </p:blipFill>
        <p:spPr>
          <a:xfrm>
            <a:off x="-222584" y="-33701"/>
            <a:ext cx="12479566" cy="6891701"/>
          </a:xfrm>
          <a:prstGeom prst="rect">
            <a:avLst/>
          </a:prstGeom>
        </p:spPr>
      </p:pic>
    </p:spTree>
    <p:extLst>
      <p:ext uri="{BB962C8B-B14F-4D97-AF65-F5344CB8AC3E}">
        <p14:creationId xmlns:p14="http://schemas.microsoft.com/office/powerpoint/2010/main" val="24339131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574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a:xfrm>
            <a:off x="584200" y="1435497"/>
            <a:ext cx="11018520" cy="830997"/>
          </a:xfrm>
        </p:spPr>
        <p:txBody>
          <a:bodyPr/>
          <a:lstStyle/>
          <a:p>
            <a:pPr marL="0" indent="0">
              <a:buNone/>
            </a:pPr>
            <a:r>
              <a:rPr lang="en-US" sz="1800" b="0" i="0" dirty="0">
                <a:solidFill>
                  <a:srgbClr val="FF0000"/>
                </a:solidFill>
                <a:effectLst/>
                <a:latin typeface="Open Sans" panose="020B0606030504020204" pitchFamily="34" charset="0"/>
              </a:rPr>
              <a:t>SIEMs</a:t>
            </a:r>
            <a:r>
              <a:rPr lang="en-US" sz="1800" b="0" i="0" dirty="0">
                <a:solidFill>
                  <a:srgbClr val="3B3B3B"/>
                </a:solidFill>
                <a:effectLst/>
                <a:latin typeface="Open Sans" panose="020B0606030504020204" pitchFamily="34" charset="0"/>
              </a:rPr>
              <a:t> are used for real-time security event analysis to help with investigation, early threat detection and incident response. They also support compliance use cases, as many data regulatory frameworks require organizations to keep audit logs for up to one year.</a:t>
            </a:r>
            <a:endParaRPr lang="en-US" sz="1800" dirty="0"/>
          </a:p>
        </p:txBody>
      </p:sp>
      <p:sp>
        <p:nvSpPr>
          <p:cNvPr id="4" name="Text Placeholder 5">
            <a:extLst>
              <a:ext uri="{FF2B5EF4-FFF2-40B4-BE49-F238E27FC236}">
                <a16:creationId xmlns:a16="http://schemas.microsoft.com/office/drawing/2014/main" id="{83487726-7A73-4255-A208-09D17BDF697B}"/>
              </a:ext>
            </a:extLst>
          </p:cNvPr>
          <p:cNvSpPr txBox="1">
            <a:spLocks/>
          </p:cNvSpPr>
          <p:nvPr/>
        </p:nvSpPr>
        <p:spPr>
          <a:xfrm>
            <a:off x="584200" y="3221250"/>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chemeClr val="tx1"/>
                </a:solidFill>
                <a:latin typeface="Open Sans" panose="020B0606030504020204" pitchFamily="34" charset="0"/>
              </a:rPr>
              <a:t>The key capabilities of </a:t>
            </a:r>
            <a:r>
              <a:rPr lang="en-US" sz="1800" dirty="0">
                <a:solidFill>
                  <a:srgbClr val="FF0000"/>
                </a:solidFill>
                <a:latin typeface="Open Sans" panose="020B0606030504020204" pitchFamily="34" charset="0"/>
              </a:rPr>
              <a:t>SOAR</a:t>
            </a:r>
            <a:r>
              <a:rPr lang="en-US" sz="1800" dirty="0">
                <a:solidFill>
                  <a:schemeClr val="tx1"/>
                </a:solidFill>
                <a:latin typeface="Open Sans" panose="020B0606030504020204" pitchFamily="34" charset="0"/>
              </a:rPr>
              <a:t> solutions include threat management (help mitigate vulnerabilities), incident response (managing and coordinating response to a security incident) and security operations automation (overall orchestration of workflows, policy execution and reporting).</a:t>
            </a:r>
            <a:endParaRPr lang="en-US" sz="1800" dirty="0">
              <a:solidFill>
                <a:schemeClr val="tx1"/>
              </a:solidFill>
            </a:endParaRPr>
          </a:p>
        </p:txBody>
      </p:sp>
      <p:sp>
        <p:nvSpPr>
          <p:cNvPr id="7" name="Text Placeholder 5">
            <a:extLst>
              <a:ext uri="{FF2B5EF4-FFF2-40B4-BE49-F238E27FC236}">
                <a16:creationId xmlns:a16="http://schemas.microsoft.com/office/drawing/2014/main" id="{C999C683-7A69-447D-8F73-7DE4F55660A0}"/>
              </a:ext>
            </a:extLst>
          </p:cNvPr>
          <p:cNvSpPr txBox="1">
            <a:spLocks/>
          </p:cNvSpPr>
          <p:nvPr/>
        </p:nvSpPr>
        <p:spPr>
          <a:xfrm>
            <a:off x="584200" y="5007004"/>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rgbClr val="FF0000"/>
                </a:solidFill>
                <a:latin typeface="Open Sans" panose="020B0606030504020204" pitchFamily="34" charset="0"/>
              </a:rPr>
              <a:t>XDRs</a:t>
            </a:r>
            <a:r>
              <a:rPr lang="en-US" sz="1800" dirty="0">
                <a:solidFill>
                  <a:schemeClr val="tx1"/>
                </a:solidFill>
                <a:latin typeface="Open Sans" panose="020B0606030504020204" pitchFamily="34" charset="0"/>
              </a:rPr>
              <a:t> centralize normalized data, mostly focusing on products from their own ecosystem. They provide correlated data and alerts into security incidents, and they provide an incident response functionality that can be carried out via security policies.</a:t>
            </a:r>
            <a:endParaRPr lang="en-US" sz="1800" dirty="0">
              <a:solidFill>
                <a:schemeClr val="tx1"/>
              </a:solidFill>
            </a:endParaRPr>
          </a:p>
        </p:txBody>
      </p:sp>
    </p:spTree>
    <p:extLst>
      <p:ext uri="{BB962C8B-B14F-4D97-AF65-F5344CB8AC3E}">
        <p14:creationId xmlns:p14="http://schemas.microsoft.com/office/powerpoint/2010/main" val="1612438051"/>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Security Orchestration Automation and Response (SOAR)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sz="1800" dirty="0">
                <a:ln w="3175">
                  <a:noFill/>
                </a:ln>
                <a:cs typeface="Segoe UI Semibold"/>
              </a:rPr>
              <a:t>SIEM/SOC teams are typically inundated with security alerts and incidents on a regular basis, at volumes so large that available personnel are overwhelmed.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This results all too often in situations where many alerts are ignored and many incidents aren't investigated, leaving the organization vulnerable to attacks that go unnoticed.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Azure Sentinel, in addition to being a Security Information and Event Management (SIEM) system, is also a platform for Security Orchestration, Automation, and Response (SOAR).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One of its primary purposes is to automate any recurring and predictable enrichment, response, and remediation tasks that are the responsibility of your Security Operations Center</a:t>
            </a:r>
            <a:r>
              <a:rPr lang="en-US" sz="1800" dirty="0">
                <a:ln w="3175">
                  <a:noFill/>
                </a:ln>
                <a:cs typeface="Segoe UI Semibold"/>
              </a:rPr>
              <a:t> and personnel (SOC/SecOps), freeing up time and resources for more in-depth investigation of, and hunting for, advanced threats. </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4748" y="2237872"/>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13891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Why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b="1" dirty="0">
                <a:ln w="3175">
                  <a:noFill/>
                </a:ln>
                <a:cs typeface="Segoe UI Semibold"/>
              </a:rPr>
              <a:t>#1 - Better value for money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Help lower business overheads related to security posture almost immediately after adoption because of its scalable, fully managed nature.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#2 - Seamless security integrations.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Office 365, Log Analytics, Cloud App Security, Palo Alto, ServiceNow, </a:t>
            </a:r>
            <a:r>
              <a:rPr lang="en-US" sz="1800" dirty="0" err="1">
                <a:ln w="3175">
                  <a:noFill/>
                </a:ln>
                <a:cs typeface="Segoe UI Semibold"/>
              </a:rPr>
              <a:t>SumoLogic</a:t>
            </a:r>
            <a:r>
              <a:rPr lang="en-US" sz="1800" dirty="0">
                <a:ln w="3175">
                  <a:noFill/>
                </a:ln>
                <a:cs typeface="Segoe UI Semibold"/>
              </a:rPr>
              <a:t>, </a:t>
            </a:r>
            <a:r>
              <a:rPr lang="en-US" sz="1800" dirty="0" err="1">
                <a:ln w="3175">
                  <a:noFill/>
                </a:ln>
                <a:cs typeface="Segoe UI Semibold"/>
              </a:rPr>
              <a:t>etc</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#3 - Meets the needs for both IT Security and decision-makers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Security teams can get alerts in real time, remediate problems more efficiently using ML and AI-enhanced automation, and use query language for more proactive identification of threats and anomalies.</a:t>
            </a:r>
          </a:p>
          <a:p>
            <a:pPr lvl="0" defTabSz="797968">
              <a:spcBef>
                <a:spcPct val="0"/>
              </a:spcBef>
              <a:spcAft>
                <a:spcPts val="800"/>
              </a:spcAft>
              <a:defRPr/>
            </a:pPr>
            <a:r>
              <a:rPr lang="en-US" sz="1800" dirty="0">
                <a:ln w="3175">
                  <a:noFill/>
                </a:ln>
                <a:cs typeface="Segoe UI Semibold"/>
              </a:rPr>
              <a:t>Business leaders can access relevant data across the business using Azure Sentinel’s visualized and interactive dashboards, which saves time having to source reports from different departments</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0402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162-F3C9-4784-B8CE-188DC458E1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2782C8-A76E-4F27-8CE5-53CE808B7E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44F1A6-3F82-4326-B3F8-375EF6836404}"/>
              </a:ext>
            </a:extLst>
          </p:cNvPr>
          <p:cNvPicPr>
            <a:picLocks noChangeAspect="1"/>
          </p:cNvPicPr>
          <p:nvPr/>
        </p:nvPicPr>
        <p:blipFill>
          <a:blip r:embed="rId2"/>
          <a:stretch>
            <a:fillRect/>
          </a:stretch>
        </p:blipFill>
        <p:spPr>
          <a:xfrm>
            <a:off x="0" y="37407"/>
            <a:ext cx="12192000" cy="6783185"/>
          </a:xfrm>
          <a:prstGeom prst="rect">
            <a:avLst/>
          </a:prstGeom>
        </p:spPr>
      </p:pic>
    </p:spTree>
    <p:extLst>
      <p:ext uri="{BB962C8B-B14F-4D97-AF65-F5344CB8AC3E}">
        <p14:creationId xmlns:p14="http://schemas.microsoft.com/office/powerpoint/2010/main" val="18208597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3912235" cy="821690"/>
          </a:xfrm>
          <a:prstGeom prst="rect">
            <a:avLst/>
          </a:prstGeom>
        </p:spPr>
        <p:txBody>
          <a:bodyPr vert="horz" wrap="square" lIns="0" tIns="13335" rIns="0" bIns="0" rtlCol="0">
            <a:spAutoFit/>
          </a:bodyPr>
          <a:lstStyle/>
          <a:p>
            <a:pPr marL="12700">
              <a:lnSpc>
                <a:spcPct val="100000"/>
              </a:lnSpc>
              <a:spcBef>
                <a:spcPts val="105"/>
              </a:spcBef>
            </a:pPr>
            <a:r>
              <a:rPr spc="-45" dirty="0"/>
              <a:t>Latest</a:t>
            </a:r>
            <a:r>
              <a:rPr spc="-125" dirty="0"/>
              <a:t> </a:t>
            </a:r>
            <a:r>
              <a:rPr spc="-55" dirty="0"/>
              <a:t>innovations</a:t>
            </a:r>
          </a:p>
          <a:p>
            <a:pPr marL="12700">
              <a:lnSpc>
                <a:spcPct val="100000"/>
              </a:lnSpc>
              <a:spcBef>
                <a:spcPts val="20"/>
              </a:spcBef>
            </a:pPr>
            <a:r>
              <a:rPr sz="2000" dirty="0">
                <a:solidFill>
                  <a:srgbClr val="50E6FF"/>
                </a:solidFill>
              </a:rPr>
              <a:t>Helping </a:t>
            </a:r>
            <a:r>
              <a:rPr sz="2000" spc="-5" dirty="0">
                <a:solidFill>
                  <a:srgbClr val="50E6FF"/>
                </a:solidFill>
              </a:rPr>
              <a:t>you stay ahead </a:t>
            </a:r>
            <a:r>
              <a:rPr sz="2000" spc="-20" dirty="0">
                <a:solidFill>
                  <a:srgbClr val="50E6FF"/>
                </a:solidFill>
              </a:rPr>
              <a:t>of</a:t>
            </a:r>
            <a:r>
              <a:rPr sz="2000" spc="-60" dirty="0">
                <a:solidFill>
                  <a:srgbClr val="50E6FF"/>
                </a:solidFill>
              </a:rPr>
              <a:t> </a:t>
            </a:r>
            <a:r>
              <a:rPr sz="2000" spc="-5" dirty="0">
                <a:solidFill>
                  <a:srgbClr val="50E6FF"/>
                </a:solidFill>
              </a:rPr>
              <a:t>threats</a:t>
            </a:r>
            <a:endParaRPr sz="2000"/>
          </a:p>
        </p:txBody>
      </p:sp>
      <p:sp>
        <p:nvSpPr>
          <p:cNvPr id="4" name="object 4"/>
          <p:cNvSpPr/>
          <p:nvPr/>
        </p:nvSpPr>
        <p:spPr>
          <a:xfrm>
            <a:off x="56997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0619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0619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94916" y="2465832"/>
            <a:ext cx="906779" cy="9067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294644" y="1988832"/>
            <a:ext cx="3688066" cy="270965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30852" y="2220467"/>
            <a:ext cx="3144520" cy="2051685"/>
          </a:xfrm>
          <a:custGeom>
            <a:avLst/>
            <a:gdLst/>
            <a:ahLst/>
            <a:cxnLst/>
            <a:rect l="l" t="t" r="r" b="b"/>
            <a:pathLst>
              <a:path w="3144520" h="2051685">
                <a:moveTo>
                  <a:pt x="0" y="2051304"/>
                </a:moveTo>
                <a:lnTo>
                  <a:pt x="3144011" y="2051304"/>
                </a:lnTo>
                <a:lnTo>
                  <a:pt x="3144011"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533900"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07379" y="2523744"/>
            <a:ext cx="790955" cy="7909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02233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258556"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58556"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435083" y="2523744"/>
            <a:ext cx="789419" cy="7909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84454"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9398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727075" marR="719455" lvl="0" indent="0"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Behavioral Analytics</a:t>
            </a:r>
            <a:r>
              <a:rPr kumimoji="0" sz="1350" b="0" i="0" u="none" strike="noStrike" kern="1200" cap="none" spc="-3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(UEBA)  Entity Search </a:t>
            </a:r>
            <a:r>
              <a:rPr kumimoji="0" sz="1350" b="0" i="0" u="none" strike="noStrike" kern="1200" cap="none" spc="10" normalizeH="0" baseline="0" noProof="0" dirty="0">
                <a:ln>
                  <a:noFill/>
                </a:ln>
                <a:solidFill>
                  <a:srgbClr val="FFFFFF"/>
                </a:solidFill>
                <a:effectLst/>
                <a:uLnTx/>
                <a:uFillTx/>
                <a:latin typeface="Segoe UI"/>
                <a:ea typeface="+mn-ea"/>
                <a:cs typeface="Segoe UI"/>
              </a:rPr>
              <a:t>and </a:t>
            </a:r>
            <a:r>
              <a:rPr kumimoji="0" sz="1350" b="0" i="0" u="none" strike="noStrike" kern="1200" cap="none" spc="5" normalizeH="0" baseline="0" noProof="0" dirty="0">
                <a:ln>
                  <a:noFill/>
                </a:ln>
                <a:solidFill>
                  <a:srgbClr val="FFFFFF"/>
                </a:solidFill>
                <a:effectLst/>
                <a:uLnTx/>
                <a:uFillTx/>
                <a:latin typeface="Segoe UI"/>
                <a:ea typeface="+mn-ea"/>
                <a:cs typeface="Segoe UI"/>
              </a:rPr>
              <a:t>Profiles  </a:t>
            </a:r>
            <a:r>
              <a:rPr kumimoji="0" sz="1350" b="0" i="0" u="none" strike="noStrike" kern="1200" cap="none" spc="10" normalizeH="0" baseline="0" noProof="0" dirty="0">
                <a:ln>
                  <a:noFill/>
                </a:ln>
                <a:solidFill>
                  <a:srgbClr val="FFFFFF"/>
                </a:solidFill>
                <a:effectLst/>
                <a:uLnTx/>
                <a:uFillTx/>
                <a:latin typeface="Segoe UI"/>
                <a:ea typeface="+mn-ea"/>
                <a:cs typeface="Segoe UI"/>
              </a:rPr>
              <a:t>New </a:t>
            </a:r>
            <a:r>
              <a:rPr kumimoji="0" sz="1350" b="0" i="0" u="none" strike="noStrike" kern="1200" cap="none" spc="5" normalizeH="0" baseline="0" noProof="0" dirty="0">
                <a:ln>
                  <a:noFill/>
                </a:ln>
                <a:solidFill>
                  <a:srgbClr val="FFFFFF"/>
                </a:solidFill>
                <a:effectLst/>
                <a:uLnTx/>
                <a:uFillTx/>
                <a:latin typeface="Segoe UI"/>
                <a:ea typeface="+mn-ea"/>
                <a:cs typeface="Segoe UI"/>
              </a:rPr>
              <a:t>ML Fusion</a:t>
            </a:r>
            <a:r>
              <a:rPr kumimoji="0" sz="1350" b="0" i="0" u="none" strike="noStrike" kern="1200" cap="none" spc="-20"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Scenarios</a:t>
            </a:r>
            <a:endParaRPr kumimoji="0" sz="135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25"/>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Jupyter Notebooks Powered by </a:t>
            </a:r>
            <a:r>
              <a:rPr kumimoji="0" sz="1350" b="0" i="0" u="none" strike="noStrike" kern="1200" cap="none" spc="10" normalizeH="0" baseline="0" noProof="0" dirty="0">
                <a:ln>
                  <a:noFill/>
                </a:ln>
                <a:solidFill>
                  <a:srgbClr val="FFFFFF"/>
                </a:solidFill>
                <a:effectLst/>
                <a:uLnTx/>
                <a:uFillTx/>
                <a:latin typeface="Segoe UI"/>
                <a:ea typeface="+mn-ea"/>
                <a:cs typeface="Segoe UI"/>
              </a:rPr>
              <a:t>Azure</a:t>
            </a:r>
            <a:r>
              <a:rPr kumimoji="0" sz="1350" b="0" i="0" u="none" strike="noStrike" kern="1200" cap="none" spc="-8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ML</a:t>
            </a:r>
            <a:endParaRPr kumimoji="0" sz="135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17" name="object 17"/>
          <p:cNvSpPr txBox="1"/>
          <p:nvPr/>
        </p:nvSpPr>
        <p:spPr>
          <a:xfrm>
            <a:off x="43197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43815"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Intelligence</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132715" marR="130175" lvl="0" indent="472440" algn="l" defTabSz="914400" rtl="0" eaLnBrk="1" fontAlgn="auto" latinLnBrk="0" hangingPunct="1">
              <a:lnSpc>
                <a:spcPct val="1536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Threat Indicator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0" i="0" u="none" strike="noStrike" kern="1200" cap="none" spc="-5" normalizeH="0" baseline="0" noProof="0" dirty="0">
                <a:ln>
                  <a:noFill/>
                </a:ln>
                <a:solidFill>
                  <a:srgbClr val="FFFFFF"/>
                </a:solidFill>
                <a:effectLst/>
                <a:uLnTx/>
                <a:uFillTx/>
                <a:latin typeface="Segoe UI"/>
                <a:ea typeface="+mn-ea"/>
                <a:cs typeface="Segoe UI"/>
              </a:rPr>
              <a:t>Integrated Threat Intelligence from</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Threat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46672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Quotent, </a:t>
            </a:r>
            <a:r>
              <a:rPr kumimoji="0" sz="1400" b="0" i="0" u="none" strike="noStrike" kern="1200" cap="none" spc="-10" normalizeH="0" baseline="0" noProof="0" dirty="0">
                <a:ln>
                  <a:noFill/>
                </a:ln>
                <a:solidFill>
                  <a:srgbClr val="FFFFFF"/>
                </a:solidFill>
                <a:effectLst/>
                <a:uLnTx/>
                <a:uFillTx/>
                <a:latin typeface="Segoe UI"/>
                <a:ea typeface="+mn-ea"/>
                <a:cs typeface="Segoe UI"/>
              </a:rPr>
              <a:t>Recorded </a:t>
            </a:r>
            <a:r>
              <a:rPr kumimoji="0" sz="1400" b="0" i="0" u="none" strike="noStrike" kern="1200" cap="none" spc="-5" normalizeH="0" baseline="0" noProof="0" dirty="0">
                <a:ln>
                  <a:noFill/>
                </a:ln>
                <a:solidFill>
                  <a:srgbClr val="FFFFFF"/>
                </a:solidFill>
                <a:effectLst/>
                <a:uLnTx/>
                <a:uFillTx/>
                <a:latin typeface="Segoe UI"/>
                <a:ea typeface="+mn-ea"/>
                <a:cs typeface="Segoe UI"/>
              </a:rPr>
              <a:t>Future,</a:t>
            </a:r>
            <a:r>
              <a:rPr kumimoji="0" sz="1400" b="0" i="0" u="none" strike="noStrike" kern="1200" cap="none" spc="-1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RiskIQ</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Watchlists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txBox="1"/>
          <p:nvPr/>
        </p:nvSpPr>
        <p:spPr>
          <a:xfrm>
            <a:off x="80535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Data </a:t>
            </a: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Collection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532765" marR="480695" lvl="0" indent="635"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Network </a:t>
            </a:r>
            <a:r>
              <a:rPr kumimoji="0" sz="1350" b="0" i="0" u="none" strike="noStrike" kern="1200" cap="none" spc="10" normalizeH="0" baseline="0" noProof="0" dirty="0">
                <a:ln>
                  <a:noFill/>
                </a:ln>
                <a:solidFill>
                  <a:srgbClr val="FFFFFF"/>
                </a:solidFill>
                <a:effectLst/>
                <a:uLnTx/>
                <a:uFillTx/>
                <a:latin typeface="Segoe UI"/>
                <a:ea typeface="+mn-ea"/>
                <a:cs typeface="Segoe UI"/>
              </a:rPr>
              <a:t>Schema </a:t>
            </a:r>
            <a:r>
              <a:rPr kumimoji="0" sz="1350" b="0" i="0" u="none" strike="noStrike" kern="1200" cap="none" spc="5" normalizeH="0" baseline="0" noProof="0" dirty="0">
                <a:ln>
                  <a:noFill/>
                </a:ln>
                <a:solidFill>
                  <a:srgbClr val="FFFFFF"/>
                </a:solidFill>
                <a:effectLst/>
                <a:uLnTx/>
                <a:uFillTx/>
                <a:latin typeface="Segoe UI"/>
                <a:ea typeface="+mn-ea"/>
                <a:cs typeface="Segoe UI"/>
              </a:rPr>
              <a:t>(OSSEM)  Logstash </a:t>
            </a:r>
            <a:r>
              <a:rPr kumimoji="0" sz="1350" b="0" i="0" u="none" strike="noStrike" kern="1200" cap="none" spc="10" normalizeH="0" baseline="0" noProof="0" dirty="0">
                <a:ln>
                  <a:noFill/>
                </a:ln>
                <a:solidFill>
                  <a:srgbClr val="FFFFFF"/>
                </a:solidFill>
                <a:effectLst/>
                <a:uLnTx/>
                <a:uFillTx/>
                <a:latin typeface="Segoe UI"/>
                <a:ea typeface="+mn-ea"/>
                <a:cs typeface="Segoe UI"/>
              </a:rPr>
              <a:t>Output</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Plug-In</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474980" marR="422275" lvl="0" indent="-1270" algn="ctr" defTabSz="914400" rtl="0" eaLnBrk="1" fontAlgn="auto" latinLnBrk="0" hangingPunct="1">
              <a:lnSpc>
                <a:spcPct val="101499"/>
              </a:lnSpc>
              <a:spcBef>
                <a:spcPts val="900"/>
              </a:spcBef>
              <a:spcAft>
                <a:spcPts val="0"/>
              </a:spcAft>
              <a:buClrTx/>
              <a:buSzTx/>
              <a:buFontTx/>
              <a:buNone/>
              <a:tabLst/>
              <a:defRPr/>
            </a:pPr>
            <a:r>
              <a:rPr kumimoji="0" sz="1350" b="0" i="0" u="none" strike="noStrike" kern="1200" cap="none" spc="10" normalizeH="0" baseline="0" noProof="0" dirty="0">
                <a:ln>
                  <a:noFill/>
                </a:ln>
                <a:solidFill>
                  <a:srgbClr val="FFFFFF"/>
                </a:solidFill>
                <a:effectLst/>
                <a:uLnTx/>
                <a:uFillTx/>
                <a:latin typeface="Segoe UI"/>
                <a:ea typeface="+mn-ea"/>
                <a:cs typeface="Segoe UI"/>
              </a:rPr>
              <a:t>Connectors </a:t>
            </a:r>
            <a:r>
              <a:rPr kumimoji="0" sz="1350" b="0" i="0" u="none" strike="noStrike" kern="1200" cap="none" spc="5" normalizeH="0" baseline="0" noProof="0" dirty="0">
                <a:ln>
                  <a:noFill/>
                </a:ln>
                <a:solidFill>
                  <a:srgbClr val="FFFFFF"/>
                </a:solidFill>
                <a:effectLst/>
                <a:uLnTx/>
                <a:uFillTx/>
                <a:latin typeface="Segoe UI"/>
                <a:ea typeface="+mn-ea"/>
                <a:cs typeface="Segoe UI"/>
              </a:rPr>
              <a:t>for: Microsoft Teams,  Microsoft </a:t>
            </a:r>
            <a:r>
              <a:rPr kumimoji="0" sz="1350" b="0" i="0" u="none" strike="noStrike" kern="1200" cap="none" spc="0" normalizeH="0" baseline="0" noProof="0" dirty="0">
                <a:ln>
                  <a:noFill/>
                </a:ln>
                <a:solidFill>
                  <a:srgbClr val="FFFFFF"/>
                </a:solidFill>
                <a:effectLst/>
                <a:uLnTx/>
                <a:uFillTx/>
                <a:latin typeface="Segoe UI"/>
                <a:ea typeface="+mn-ea"/>
                <a:cs typeface="Segoe UI"/>
              </a:rPr>
              <a:t>365 </a:t>
            </a:r>
            <a:r>
              <a:rPr kumimoji="0" sz="1350" b="0" i="0" u="none" strike="noStrike" kern="1200" cap="none" spc="5" normalizeH="0" baseline="0" noProof="0" dirty="0">
                <a:ln>
                  <a:noFill/>
                </a:ln>
                <a:solidFill>
                  <a:srgbClr val="FFFFFF"/>
                </a:solidFill>
                <a:effectLst/>
                <a:uLnTx/>
                <a:uFillTx/>
                <a:latin typeface="Segoe UI"/>
                <a:ea typeface="+mn-ea"/>
                <a:cs typeface="Segoe UI"/>
              </a:rPr>
              <a:t>Defender Endpoint,  CyberArk, NetScaler, ForgeRock,</a:t>
            </a:r>
            <a:r>
              <a:rPr kumimoji="0" sz="1350" b="0" i="0" u="none" strike="noStrike" kern="1200" cap="none" spc="-60" normalizeH="0" baseline="0" noProof="0" dirty="0">
                <a:ln>
                  <a:noFill/>
                </a:ln>
                <a:solidFill>
                  <a:srgbClr val="FFFFFF"/>
                </a:solidFill>
                <a:effectLst/>
                <a:uLnTx/>
                <a:uFillTx/>
                <a:latin typeface="Segoe UI"/>
                <a:ea typeface="+mn-ea"/>
                <a:cs typeface="Segoe UI"/>
              </a:rPr>
              <a:t> </a:t>
            </a:r>
            <a:r>
              <a:rPr kumimoji="0" sz="1350" b="0" i="0" u="none" strike="noStrike" kern="1200" cap="none" spc="10" normalizeH="0" baseline="0" noProof="0" dirty="0">
                <a:ln>
                  <a:noFill/>
                </a:ln>
                <a:solidFill>
                  <a:srgbClr val="FFFFFF"/>
                </a:solidFill>
                <a:effectLst/>
                <a:uLnTx/>
                <a:uFillTx/>
                <a:latin typeface="Segoe UI"/>
                <a:ea typeface="+mn-ea"/>
                <a:cs typeface="Segoe UI"/>
              </a:rPr>
              <a:t>&amp;  </a:t>
            </a:r>
            <a:r>
              <a:rPr kumimoji="0" sz="1350" b="0" i="0" u="none" strike="noStrike" kern="1200" cap="none" spc="5" normalizeH="0" baseline="0" noProof="0" dirty="0">
                <a:ln>
                  <a:noFill/>
                </a:ln>
                <a:solidFill>
                  <a:srgbClr val="FFFFFF"/>
                </a:solidFill>
                <a:effectLst/>
                <a:uLnTx/>
                <a:uFillTx/>
                <a:latin typeface="Segoe UI"/>
                <a:ea typeface="+mn-ea"/>
                <a:cs typeface="Segoe UI"/>
              </a:rPr>
              <a:t>Beyond</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Security</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2029294823"/>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2018030"/>
          </a:xfrm>
          <a:custGeom>
            <a:avLst/>
            <a:gdLst/>
            <a:ahLst/>
            <a:cxnLst/>
            <a:rect l="l" t="t" r="r" b="b"/>
            <a:pathLst>
              <a:path w="12192000" h="2018030">
                <a:moveTo>
                  <a:pt x="0" y="2017776"/>
                </a:moveTo>
                <a:lnTo>
                  <a:pt x="12192000" y="2017776"/>
                </a:lnTo>
                <a:lnTo>
                  <a:pt x="12192000" y="0"/>
                </a:lnTo>
                <a:lnTo>
                  <a:pt x="0" y="0"/>
                </a:lnTo>
                <a:lnTo>
                  <a:pt x="0" y="201777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2229737" y="508317"/>
            <a:ext cx="7734934" cy="513715"/>
          </a:xfrm>
          <a:prstGeom prst="rect">
            <a:avLst/>
          </a:prstGeom>
        </p:spPr>
        <p:txBody>
          <a:bodyPr vert="horz" wrap="square" lIns="0" tIns="13335" rIns="0" bIns="0" rtlCol="0">
            <a:spAutoFit/>
          </a:bodyPr>
          <a:lstStyle/>
          <a:p>
            <a:pPr marL="12700">
              <a:lnSpc>
                <a:spcPct val="100000"/>
              </a:lnSpc>
              <a:spcBef>
                <a:spcPts val="105"/>
              </a:spcBef>
            </a:pPr>
            <a:r>
              <a:rPr spc="-50" dirty="0"/>
              <a:t>End-to-end </a:t>
            </a:r>
            <a:r>
              <a:rPr spc="-45" dirty="0"/>
              <a:t>solution </a:t>
            </a:r>
            <a:r>
              <a:rPr spc="-35" dirty="0"/>
              <a:t>for </a:t>
            </a:r>
            <a:r>
              <a:rPr spc="-45" dirty="0"/>
              <a:t>security</a:t>
            </a:r>
            <a:r>
              <a:rPr spc="-375" dirty="0"/>
              <a:t> </a:t>
            </a:r>
            <a:r>
              <a:rPr spc="-55" dirty="0"/>
              <a:t>operations</a:t>
            </a:r>
          </a:p>
        </p:txBody>
      </p:sp>
      <p:sp>
        <p:nvSpPr>
          <p:cNvPr id="4" name="object 4"/>
          <p:cNvSpPr/>
          <p:nvPr/>
        </p:nvSpPr>
        <p:spPr>
          <a:xfrm>
            <a:off x="0" y="2017776"/>
            <a:ext cx="12192000" cy="4840605"/>
          </a:xfrm>
          <a:custGeom>
            <a:avLst/>
            <a:gdLst/>
            <a:ahLst/>
            <a:cxnLst/>
            <a:rect l="l" t="t" r="r" b="b"/>
            <a:pathLst>
              <a:path w="12192000" h="4840605">
                <a:moveTo>
                  <a:pt x="0" y="4840224"/>
                </a:moveTo>
                <a:lnTo>
                  <a:pt x="12192000" y="4840224"/>
                </a:lnTo>
                <a:lnTo>
                  <a:pt x="12192000" y="0"/>
                </a:lnTo>
                <a:lnTo>
                  <a:pt x="0" y="0"/>
                </a:lnTo>
                <a:lnTo>
                  <a:pt x="0" y="4840224"/>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267614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906267"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47304" y="3887951"/>
            <a:ext cx="74282" cy="742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90802" y="3933988"/>
            <a:ext cx="74282" cy="7428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22591" y="3952721"/>
            <a:ext cx="55244" cy="107950"/>
          </a:xfrm>
          <a:custGeom>
            <a:avLst/>
            <a:gdLst/>
            <a:ahLst/>
            <a:cxnLst/>
            <a:rect l="l" t="t" r="r" b="b"/>
            <a:pathLst>
              <a:path w="55245" h="107950">
                <a:moveTo>
                  <a:pt x="55245" y="107403"/>
                </a:moveTo>
                <a:lnTo>
                  <a:pt x="55245" y="15341"/>
                </a:lnTo>
                <a:lnTo>
                  <a:pt x="47574" y="0"/>
                </a:lnTo>
                <a:lnTo>
                  <a:pt x="39903"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97520" y="3814621"/>
            <a:ext cx="66040" cy="278130"/>
          </a:xfrm>
          <a:custGeom>
            <a:avLst/>
            <a:gdLst/>
            <a:ahLst/>
            <a:cxnLst/>
            <a:rect l="l" t="t" r="r" b="b"/>
            <a:pathLst>
              <a:path w="66039" h="278129">
                <a:moveTo>
                  <a:pt x="65976" y="277723"/>
                </a:moveTo>
                <a:lnTo>
                  <a:pt x="65976" y="13817"/>
                </a:lnTo>
                <a:lnTo>
                  <a:pt x="65976" y="4610"/>
                </a:lnTo>
                <a:lnTo>
                  <a:pt x="59842" y="0"/>
                </a:lnTo>
                <a:lnTo>
                  <a:pt x="50634"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42275" y="3787011"/>
            <a:ext cx="55244" cy="55244"/>
          </a:xfrm>
          <a:custGeom>
            <a:avLst/>
            <a:gdLst/>
            <a:ahLst/>
            <a:cxnLst/>
            <a:rect l="l" t="t" r="r" b="b"/>
            <a:pathLst>
              <a:path w="55245" h="55245">
                <a:moveTo>
                  <a:pt x="0" y="27609"/>
                </a:moveTo>
                <a:lnTo>
                  <a:pt x="2158" y="38403"/>
                </a:lnTo>
                <a:lnTo>
                  <a:pt x="8058" y="47178"/>
                </a:lnTo>
                <a:lnTo>
                  <a:pt x="16834" y="53075"/>
                </a:lnTo>
                <a:lnTo>
                  <a:pt x="27622" y="55232"/>
                </a:lnTo>
                <a:lnTo>
                  <a:pt x="38410" y="53075"/>
                </a:lnTo>
                <a:lnTo>
                  <a:pt x="47186" y="47178"/>
                </a:lnTo>
                <a:lnTo>
                  <a:pt x="53086" y="38403"/>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27937" y="3796219"/>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5"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733068" y="3952721"/>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57833" y="3915573"/>
            <a:ext cx="74282" cy="7428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863497" y="3851451"/>
            <a:ext cx="92075" cy="27940"/>
          </a:xfrm>
          <a:custGeom>
            <a:avLst/>
            <a:gdLst/>
            <a:ahLst/>
            <a:cxnLst/>
            <a:rect l="l" t="t" r="r" b="b"/>
            <a:pathLst>
              <a:path w="92075" h="27939">
                <a:moveTo>
                  <a:pt x="0" y="27622"/>
                </a:moveTo>
                <a:lnTo>
                  <a:pt x="75184" y="27622"/>
                </a:lnTo>
                <a:lnTo>
                  <a:pt x="84391" y="27622"/>
                </a:lnTo>
                <a:lnTo>
                  <a:pt x="92062" y="21475"/>
                </a:lnTo>
                <a:lnTo>
                  <a:pt x="92062" y="13804"/>
                </a:lnTo>
                <a:lnTo>
                  <a:pt x="9206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77836" y="3768596"/>
            <a:ext cx="83185" cy="184150"/>
          </a:xfrm>
          <a:custGeom>
            <a:avLst/>
            <a:gdLst/>
            <a:ahLst/>
            <a:cxnLst/>
            <a:rect l="l" t="t" r="r" b="b"/>
            <a:pathLst>
              <a:path w="83185" h="184150">
                <a:moveTo>
                  <a:pt x="0" y="0"/>
                </a:moveTo>
                <a:lnTo>
                  <a:pt x="0" y="116611"/>
                </a:lnTo>
                <a:lnTo>
                  <a:pt x="0" y="124282"/>
                </a:lnTo>
                <a:lnTo>
                  <a:pt x="6134" y="128879"/>
                </a:lnTo>
                <a:lnTo>
                  <a:pt x="13804" y="128879"/>
                </a:lnTo>
                <a:lnTo>
                  <a:pt x="44500" y="128879"/>
                </a:lnTo>
                <a:lnTo>
                  <a:pt x="67513" y="128879"/>
                </a:lnTo>
                <a:lnTo>
                  <a:pt x="75183" y="128879"/>
                </a:lnTo>
                <a:lnTo>
                  <a:pt x="82854" y="138087"/>
                </a:lnTo>
                <a:lnTo>
                  <a:pt x="82854" y="145757"/>
                </a:lnTo>
                <a:lnTo>
                  <a:pt x="82854" y="18412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010792" y="3925098"/>
            <a:ext cx="46355" cy="83185"/>
          </a:xfrm>
          <a:custGeom>
            <a:avLst/>
            <a:gdLst/>
            <a:ahLst/>
            <a:cxnLst/>
            <a:rect l="l" t="t" r="r" b="b"/>
            <a:pathLst>
              <a:path w="46354" h="83185">
                <a:moveTo>
                  <a:pt x="46037" y="0"/>
                </a:moveTo>
                <a:lnTo>
                  <a:pt x="13817" y="0"/>
                </a:lnTo>
                <a:lnTo>
                  <a:pt x="6146" y="0"/>
                </a:lnTo>
                <a:lnTo>
                  <a:pt x="0" y="6134"/>
                </a:lnTo>
                <a:lnTo>
                  <a:pt x="0" y="13804"/>
                </a:lnTo>
                <a:lnTo>
                  <a:pt x="0" y="8285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955559" y="3971123"/>
            <a:ext cx="55244" cy="95250"/>
          </a:xfrm>
          <a:custGeom>
            <a:avLst/>
            <a:gdLst/>
            <a:ahLst/>
            <a:cxnLst/>
            <a:rect l="l" t="t" r="r" b="b"/>
            <a:pathLst>
              <a:path w="55245" h="95250">
                <a:moveTo>
                  <a:pt x="55232" y="95135"/>
                </a:moveTo>
                <a:lnTo>
                  <a:pt x="55232" y="13817"/>
                </a:lnTo>
                <a:lnTo>
                  <a:pt x="55232" y="6146"/>
                </a:lnTo>
                <a:lnTo>
                  <a:pt x="49098" y="0"/>
                </a:lnTo>
                <a:lnTo>
                  <a:pt x="39890"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09053" y="3709332"/>
            <a:ext cx="669290" cy="414655"/>
          </a:xfrm>
          <a:custGeom>
            <a:avLst/>
            <a:gdLst/>
            <a:ahLst/>
            <a:cxnLst/>
            <a:rect l="l" t="t" r="r" b="b"/>
            <a:pathLst>
              <a:path w="669289" h="414654">
                <a:moveTo>
                  <a:pt x="543179" y="300158"/>
                </a:moveTo>
                <a:lnTo>
                  <a:pt x="553820" y="306199"/>
                </a:lnTo>
                <a:lnTo>
                  <a:pt x="565038" y="310513"/>
                </a:lnTo>
                <a:lnTo>
                  <a:pt x="576833" y="313100"/>
                </a:lnTo>
                <a:lnTo>
                  <a:pt x="589203" y="313963"/>
                </a:lnTo>
                <a:lnTo>
                  <a:pt x="620445" y="307753"/>
                </a:lnTo>
                <a:lnTo>
                  <a:pt x="645788" y="290755"/>
                </a:lnTo>
                <a:lnTo>
                  <a:pt x="662787" y="265415"/>
                </a:lnTo>
                <a:lnTo>
                  <a:pt x="668997" y="234181"/>
                </a:lnTo>
                <a:lnTo>
                  <a:pt x="662787" y="202940"/>
                </a:lnTo>
                <a:lnTo>
                  <a:pt x="645788" y="177596"/>
                </a:lnTo>
                <a:lnTo>
                  <a:pt x="620445" y="160597"/>
                </a:lnTo>
                <a:lnTo>
                  <a:pt x="589203" y="154387"/>
                </a:lnTo>
                <a:lnTo>
                  <a:pt x="589203" y="152863"/>
                </a:lnTo>
                <a:lnTo>
                  <a:pt x="579568" y="89065"/>
                </a:lnTo>
                <a:lnTo>
                  <a:pt x="563889" y="56772"/>
                </a:lnTo>
                <a:lnTo>
                  <a:pt x="530946" y="46057"/>
                </a:lnTo>
                <a:lnTo>
                  <a:pt x="469519" y="46996"/>
                </a:lnTo>
                <a:lnTo>
                  <a:pt x="437325" y="14792"/>
                </a:lnTo>
                <a:lnTo>
                  <a:pt x="413327" y="2300"/>
                </a:lnTo>
                <a:lnTo>
                  <a:pt x="385587" y="7936"/>
                </a:lnTo>
                <a:lnTo>
                  <a:pt x="342163" y="30118"/>
                </a:lnTo>
                <a:lnTo>
                  <a:pt x="302245" y="4773"/>
                </a:lnTo>
                <a:lnTo>
                  <a:pt x="275993" y="0"/>
                </a:lnTo>
                <a:lnTo>
                  <a:pt x="251755" y="19105"/>
                </a:lnTo>
                <a:lnTo>
                  <a:pt x="217881" y="65398"/>
                </a:lnTo>
                <a:lnTo>
                  <a:pt x="158182" y="43294"/>
                </a:lnTo>
                <a:lnTo>
                  <a:pt x="125815" y="43918"/>
                </a:lnTo>
                <a:lnTo>
                  <a:pt x="109560" y="74462"/>
                </a:lnTo>
                <a:lnTo>
                  <a:pt x="98196" y="142119"/>
                </a:lnTo>
                <a:lnTo>
                  <a:pt x="44012" y="154828"/>
                </a:lnTo>
                <a:lnTo>
                  <a:pt x="15722" y="168973"/>
                </a:lnTo>
                <a:lnTo>
                  <a:pt x="4120" y="193472"/>
                </a:lnTo>
                <a:lnTo>
                  <a:pt x="0" y="237242"/>
                </a:lnTo>
                <a:lnTo>
                  <a:pt x="4260" y="278215"/>
                </a:lnTo>
                <a:lnTo>
                  <a:pt x="22292" y="310203"/>
                </a:lnTo>
                <a:lnTo>
                  <a:pt x="50930" y="329378"/>
                </a:lnTo>
                <a:lnTo>
                  <a:pt x="87006" y="331907"/>
                </a:lnTo>
                <a:lnTo>
                  <a:pt x="127355" y="313963"/>
                </a:lnTo>
                <a:lnTo>
                  <a:pt x="157683" y="355917"/>
                </a:lnTo>
                <a:lnTo>
                  <a:pt x="180100" y="373418"/>
                </a:lnTo>
                <a:lnTo>
                  <a:pt x="205681" y="369630"/>
                </a:lnTo>
                <a:lnTo>
                  <a:pt x="245503" y="347719"/>
                </a:lnTo>
                <a:lnTo>
                  <a:pt x="298101" y="397727"/>
                </a:lnTo>
                <a:lnTo>
                  <a:pt x="332576" y="414077"/>
                </a:lnTo>
                <a:lnTo>
                  <a:pt x="364177" y="396479"/>
                </a:lnTo>
                <a:lnTo>
                  <a:pt x="408152" y="344646"/>
                </a:lnTo>
                <a:lnTo>
                  <a:pt x="461183" y="384520"/>
                </a:lnTo>
                <a:lnTo>
                  <a:pt x="492925" y="393177"/>
                </a:lnTo>
                <a:lnTo>
                  <a:pt x="516037" y="366447"/>
                </a:lnTo>
                <a:lnTo>
                  <a:pt x="543179" y="30015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03064" y="2863595"/>
            <a:ext cx="2404871" cy="270967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33188" y="3095244"/>
            <a:ext cx="1873250" cy="2101850"/>
          </a:xfrm>
          <a:custGeom>
            <a:avLst/>
            <a:gdLst/>
            <a:ahLst/>
            <a:cxnLst/>
            <a:rect l="l" t="t" r="r" b="b"/>
            <a:pathLst>
              <a:path w="1873250" h="2101850">
                <a:moveTo>
                  <a:pt x="0" y="2101595"/>
                </a:moveTo>
                <a:lnTo>
                  <a:pt x="1872995" y="2101595"/>
                </a:lnTo>
                <a:lnTo>
                  <a:pt x="1872995" y="0"/>
                </a:lnTo>
                <a:lnTo>
                  <a:pt x="0" y="0"/>
                </a:lnTo>
                <a:lnTo>
                  <a:pt x="0" y="210159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147559"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77683"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552431" y="2915411"/>
            <a:ext cx="2404871" cy="27081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782556" y="3147060"/>
            <a:ext cx="1873250" cy="2049780"/>
          </a:xfrm>
          <a:custGeom>
            <a:avLst/>
            <a:gdLst/>
            <a:ahLst/>
            <a:cxnLst/>
            <a:rect l="l" t="t" r="r" b="b"/>
            <a:pathLst>
              <a:path w="1873250" h="2049779">
                <a:moveTo>
                  <a:pt x="0" y="2049779"/>
                </a:moveTo>
                <a:lnTo>
                  <a:pt x="1872996" y="2049779"/>
                </a:lnTo>
                <a:lnTo>
                  <a:pt x="1872996"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906267"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33188" y="5196840"/>
            <a:ext cx="1873250" cy="123825"/>
          </a:xfrm>
          <a:custGeom>
            <a:avLst/>
            <a:gdLst/>
            <a:ahLst/>
            <a:cxnLst/>
            <a:rect l="l" t="t" r="r" b="b"/>
            <a:pathLst>
              <a:path w="1873250" h="123825">
                <a:moveTo>
                  <a:pt x="0" y="123444"/>
                </a:moveTo>
                <a:lnTo>
                  <a:pt x="1872995" y="123444"/>
                </a:lnTo>
                <a:lnTo>
                  <a:pt x="1872995"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82556" y="5196840"/>
            <a:ext cx="1873250" cy="123825"/>
          </a:xfrm>
          <a:custGeom>
            <a:avLst/>
            <a:gdLst/>
            <a:ahLst/>
            <a:cxnLst/>
            <a:rect l="l" t="t" r="r" b="b"/>
            <a:pathLst>
              <a:path w="1873250" h="123825">
                <a:moveTo>
                  <a:pt x="0" y="123444"/>
                </a:moveTo>
                <a:lnTo>
                  <a:pt x="1872996" y="123444"/>
                </a:lnTo>
                <a:lnTo>
                  <a:pt x="1872996"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6060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90727" y="3147060"/>
            <a:ext cx="1871980" cy="2049780"/>
          </a:xfrm>
          <a:custGeom>
            <a:avLst/>
            <a:gdLst/>
            <a:ahLst/>
            <a:cxnLst/>
            <a:rect l="l" t="t" r="r" b="b"/>
            <a:pathLst>
              <a:path w="1871980"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90727" y="5196840"/>
            <a:ext cx="1871980" cy="123825"/>
          </a:xfrm>
          <a:custGeom>
            <a:avLst/>
            <a:gdLst/>
            <a:ahLst/>
            <a:cxnLst/>
            <a:rect l="l" t="t" r="r" b="b"/>
            <a:pathLst>
              <a:path w="1871980"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79745" y="3940780"/>
            <a:ext cx="220802" cy="22392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876340" y="3940780"/>
            <a:ext cx="220802" cy="22392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885865" y="3687314"/>
            <a:ext cx="191770" cy="365760"/>
          </a:xfrm>
          <a:custGeom>
            <a:avLst/>
            <a:gdLst/>
            <a:ahLst/>
            <a:cxnLst/>
            <a:rect l="l" t="t" r="r" b="b"/>
            <a:pathLst>
              <a:path w="191770" h="365760">
                <a:moveTo>
                  <a:pt x="191211" y="319557"/>
                </a:moveTo>
                <a:lnTo>
                  <a:pt x="100876" y="51993"/>
                </a:lnTo>
                <a:lnTo>
                  <a:pt x="82811" y="15100"/>
                </a:lnTo>
                <a:lnTo>
                  <a:pt x="51193" y="0"/>
                </a:lnTo>
                <a:lnTo>
                  <a:pt x="31128" y="4037"/>
                </a:lnTo>
                <a:lnTo>
                  <a:pt x="14871" y="15100"/>
                </a:lnTo>
                <a:lnTo>
                  <a:pt x="3977" y="31611"/>
                </a:lnTo>
                <a:lnTo>
                  <a:pt x="0" y="51993"/>
                </a:lnTo>
                <a:lnTo>
                  <a:pt x="0" y="365429"/>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595289" y="3687314"/>
            <a:ext cx="196215" cy="365760"/>
          </a:xfrm>
          <a:custGeom>
            <a:avLst/>
            <a:gdLst/>
            <a:ahLst/>
            <a:cxnLst/>
            <a:rect l="l" t="t" r="r" b="b"/>
            <a:pathLst>
              <a:path w="196214" h="365760">
                <a:moveTo>
                  <a:pt x="195732" y="365429"/>
                </a:moveTo>
                <a:lnTo>
                  <a:pt x="195732" y="51993"/>
                </a:lnTo>
                <a:lnTo>
                  <a:pt x="191755" y="31611"/>
                </a:lnTo>
                <a:lnTo>
                  <a:pt x="180860" y="15100"/>
                </a:lnTo>
                <a:lnTo>
                  <a:pt x="164603" y="4037"/>
                </a:lnTo>
                <a:lnTo>
                  <a:pt x="144538" y="0"/>
                </a:lnTo>
                <a:lnTo>
                  <a:pt x="126401" y="4037"/>
                </a:lnTo>
                <a:lnTo>
                  <a:pt x="112358" y="15100"/>
                </a:lnTo>
                <a:lnTo>
                  <a:pt x="101985" y="31611"/>
                </a:lnTo>
                <a:lnTo>
                  <a:pt x="94856" y="51993"/>
                </a:lnTo>
                <a:lnTo>
                  <a:pt x="0" y="331787"/>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791022" y="3820333"/>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91022" y="3922784"/>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152905" y="3830573"/>
            <a:ext cx="447040" cy="325120"/>
          </a:xfrm>
          <a:custGeom>
            <a:avLst/>
            <a:gdLst/>
            <a:ahLst/>
            <a:cxnLst/>
            <a:rect l="l" t="t" r="r" b="b"/>
            <a:pathLst>
              <a:path w="447040" h="325120">
                <a:moveTo>
                  <a:pt x="0" y="0"/>
                </a:moveTo>
                <a:lnTo>
                  <a:pt x="446531" y="0"/>
                </a:lnTo>
                <a:lnTo>
                  <a:pt x="446531" y="324612"/>
                </a:lnTo>
                <a:lnTo>
                  <a:pt x="0" y="324612"/>
                </a:lnTo>
                <a:lnTo>
                  <a:pt x="0" y="0"/>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02258" y="3830573"/>
            <a:ext cx="0" cy="329565"/>
          </a:xfrm>
          <a:custGeom>
            <a:avLst/>
            <a:gdLst/>
            <a:ahLst/>
            <a:cxnLst/>
            <a:rect l="l" t="t" r="r" b="b"/>
            <a:pathLst>
              <a:path h="329564">
                <a:moveTo>
                  <a:pt x="0" y="0"/>
                </a:moveTo>
                <a:lnTo>
                  <a:pt x="0" y="32918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51610" y="3830573"/>
            <a:ext cx="0" cy="325120"/>
          </a:xfrm>
          <a:custGeom>
            <a:avLst/>
            <a:gdLst/>
            <a:ahLst/>
            <a:cxnLst/>
            <a:rect l="l" t="t" r="r" b="b"/>
            <a:pathLst>
              <a:path h="325120">
                <a:moveTo>
                  <a:pt x="0" y="0"/>
                </a:moveTo>
                <a:lnTo>
                  <a:pt x="0" y="32461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152905" y="3912870"/>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52905" y="3993641"/>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152905" y="4075938"/>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256538" y="3597400"/>
            <a:ext cx="445134" cy="356870"/>
          </a:xfrm>
          <a:custGeom>
            <a:avLst/>
            <a:gdLst/>
            <a:ahLst/>
            <a:cxnLst/>
            <a:rect l="l" t="t" r="r" b="b"/>
            <a:pathLst>
              <a:path w="445135" h="356870">
                <a:moveTo>
                  <a:pt x="0" y="188556"/>
                </a:moveTo>
                <a:lnTo>
                  <a:pt x="16887" y="161497"/>
                </a:lnTo>
                <a:lnTo>
                  <a:pt x="39733" y="139623"/>
                </a:lnTo>
                <a:lnTo>
                  <a:pt x="67049" y="124284"/>
                </a:lnTo>
                <a:lnTo>
                  <a:pt x="97345" y="116827"/>
                </a:lnTo>
                <a:lnTo>
                  <a:pt x="113986" y="70905"/>
                </a:lnTo>
                <a:lnTo>
                  <a:pt x="144035" y="33820"/>
                </a:lnTo>
                <a:lnTo>
                  <a:pt x="184511" y="9031"/>
                </a:lnTo>
                <a:lnTo>
                  <a:pt x="232435" y="0"/>
                </a:lnTo>
                <a:lnTo>
                  <a:pt x="275679" y="7230"/>
                </a:lnTo>
                <a:lnTo>
                  <a:pt x="313300" y="27349"/>
                </a:lnTo>
                <a:lnTo>
                  <a:pt x="343006" y="57993"/>
                </a:lnTo>
                <a:lnTo>
                  <a:pt x="362509" y="96802"/>
                </a:lnTo>
                <a:lnTo>
                  <a:pt x="369519" y="141414"/>
                </a:lnTo>
                <a:lnTo>
                  <a:pt x="369176" y="147597"/>
                </a:lnTo>
                <a:lnTo>
                  <a:pt x="368274" y="153970"/>
                </a:lnTo>
                <a:lnTo>
                  <a:pt x="367001" y="160725"/>
                </a:lnTo>
                <a:lnTo>
                  <a:pt x="365544" y="168059"/>
                </a:lnTo>
                <a:lnTo>
                  <a:pt x="397237" y="177924"/>
                </a:lnTo>
                <a:lnTo>
                  <a:pt x="422411" y="199316"/>
                </a:lnTo>
                <a:lnTo>
                  <a:pt x="439017" y="229163"/>
                </a:lnTo>
                <a:lnTo>
                  <a:pt x="445008" y="264388"/>
                </a:lnTo>
                <a:lnTo>
                  <a:pt x="441096" y="294076"/>
                </a:lnTo>
                <a:lnTo>
                  <a:pt x="430106" y="320494"/>
                </a:lnTo>
                <a:lnTo>
                  <a:pt x="413155" y="341916"/>
                </a:lnTo>
                <a:lnTo>
                  <a:pt x="391363" y="356615"/>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576804" y="3736949"/>
            <a:ext cx="286385" cy="289560"/>
          </a:xfrm>
          <a:custGeom>
            <a:avLst/>
            <a:gdLst/>
            <a:ahLst/>
            <a:cxnLst/>
            <a:rect l="l" t="t" r="r" b="b"/>
            <a:pathLst>
              <a:path w="286384" h="289560">
                <a:moveTo>
                  <a:pt x="0" y="144678"/>
                </a:moveTo>
                <a:lnTo>
                  <a:pt x="7298" y="98981"/>
                </a:lnTo>
                <a:lnTo>
                  <a:pt x="27616" y="59269"/>
                </a:lnTo>
                <a:lnTo>
                  <a:pt x="58586" y="27938"/>
                </a:lnTo>
                <a:lnTo>
                  <a:pt x="97841" y="7383"/>
                </a:lnTo>
                <a:lnTo>
                  <a:pt x="143014" y="0"/>
                </a:lnTo>
                <a:lnTo>
                  <a:pt x="188186" y="7383"/>
                </a:lnTo>
                <a:lnTo>
                  <a:pt x="227438" y="27938"/>
                </a:lnTo>
                <a:lnTo>
                  <a:pt x="258404" y="59269"/>
                </a:lnTo>
                <a:lnTo>
                  <a:pt x="278719" y="98981"/>
                </a:lnTo>
                <a:lnTo>
                  <a:pt x="286016" y="144678"/>
                </a:lnTo>
                <a:lnTo>
                  <a:pt x="278719" y="190375"/>
                </a:lnTo>
                <a:lnTo>
                  <a:pt x="258404" y="230087"/>
                </a:lnTo>
                <a:lnTo>
                  <a:pt x="227438" y="261418"/>
                </a:lnTo>
                <a:lnTo>
                  <a:pt x="188186" y="281972"/>
                </a:lnTo>
                <a:lnTo>
                  <a:pt x="143014" y="289356"/>
                </a:lnTo>
                <a:lnTo>
                  <a:pt x="97841" y="281972"/>
                </a:lnTo>
                <a:lnTo>
                  <a:pt x="58586" y="261418"/>
                </a:lnTo>
                <a:lnTo>
                  <a:pt x="27616" y="230087"/>
                </a:lnTo>
                <a:lnTo>
                  <a:pt x="7298" y="190375"/>
                </a:lnTo>
                <a:lnTo>
                  <a:pt x="0" y="14467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0458453" y="3617214"/>
            <a:ext cx="348615" cy="504190"/>
          </a:xfrm>
          <a:custGeom>
            <a:avLst/>
            <a:gdLst/>
            <a:ahLst/>
            <a:cxnLst/>
            <a:rect l="l" t="t" r="r" b="b"/>
            <a:pathLst>
              <a:path w="348615" h="504189">
                <a:moveTo>
                  <a:pt x="348487" y="14960"/>
                </a:moveTo>
                <a:lnTo>
                  <a:pt x="327243" y="8417"/>
                </a:lnTo>
                <a:lnTo>
                  <a:pt x="305541" y="3741"/>
                </a:lnTo>
                <a:lnTo>
                  <a:pt x="283531" y="935"/>
                </a:lnTo>
                <a:lnTo>
                  <a:pt x="261365" y="0"/>
                </a:lnTo>
                <a:lnTo>
                  <a:pt x="214304" y="4249"/>
                </a:lnTo>
                <a:lnTo>
                  <a:pt x="170044" y="16506"/>
                </a:lnTo>
                <a:lnTo>
                  <a:pt x="129314" y="36031"/>
                </a:lnTo>
                <a:lnTo>
                  <a:pt x="92845" y="62084"/>
                </a:lnTo>
                <a:lnTo>
                  <a:pt x="61369" y="93927"/>
                </a:lnTo>
                <a:lnTo>
                  <a:pt x="35616" y="130821"/>
                </a:lnTo>
                <a:lnTo>
                  <a:pt x="16316" y="172026"/>
                </a:lnTo>
                <a:lnTo>
                  <a:pt x="4200" y="216803"/>
                </a:lnTo>
                <a:lnTo>
                  <a:pt x="0" y="264413"/>
                </a:lnTo>
                <a:lnTo>
                  <a:pt x="4916" y="316103"/>
                </a:lnTo>
                <a:lnTo>
                  <a:pt x="19055" y="364189"/>
                </a:lnTo>
                <a:lnTo>
                  <a:pt x="41505" y="407843"/>
                </a:lnTo>
                <a:lnTo>
                  <a:pt x="71351" y="446230"/>
                </a:lnTo>
                <a:lnTo>
                  <a:pt x="107681" y="478522"/>
                </a:lnTo>
                <a:lnTo>
                  <a:pt x="149580" y="503885"/>
                </a:lnTo>
              </a:path>
            </a:pathLst>
          </a:custGeom>
          <a:ln w="1904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0632697" y="3800144"/>
            <a:ext cx="348615" cy="346075"/>
          </a:xfrm>
          <a:custGeom>
            <a:avLst/>
            <a:gdLst/>
            <a:ahLst/>
            <a:cxnLst/>
            <a:rect l="l" t="t" r="r" b="b"/>
            <a:pathLst>
              <a:path w="348615" h="346075">
                <a:moveTo>
                  <a:pt x="0" y="330936"/>
                </a:moveTo>
                <a:lnTo>
                  <a:pt x="20315" y="337480"/>
                </a:lnTo>
                <a:lnTo>
                  <a:pt x="41708" y="342155"/>
                </a:lnTo>
                <a:lnTo>
                  <a:pt x="64027" y="344961"/>
                </a:lnTo>
                <a:lnTo>
                  <a:pt x="87122" y="345897"/>
                </a:lnTo>
                <a:lnTo>
                  <a:pt x="134183" y="341647"/>
                </a:lnTo>
                <a:lnTo>
                  <a:pt x="178443" y="329390"/>
                </a:lnTo>
                <a:lnTo>
                  <a:pt x="219173" y="309865"/>
                </a:lnTo>
                <a:lnTo>
                  <a:pt x="255642" y="283812"/>
                </a:lnTo>
                <a:lnTo>
                  <a:pt x="287118" y="251969"/>
                </a:lnTo>
                <a:lnTo>
                  <a:pt x="312871" y="215075"/>
                </a:lnTo>
                <a:lnTo>
                  <a:pt x="332171" y="173870"/>
                </a:lnTo>
                <a:lnTo>
                  <a:pt x="344287" y="129093"/>
                </a:lnTo>
                <a:lnTo>
                  <a:pt x="348488" y="81483"/>
                </a:lnTo>
                <a:lnTo>
                  <a:pt x="347587" y="60566"/>
                </a:lnTo>
                <a:lnTo>
                  <a:pt x="344990" y="40117"/>
                </a:lnTo>
                <a:lnTo>
                  <a:pt x="340853" y="19980"/>
                </a:lnTo>
                <a:lnTo>
                  <a:pt x="33533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0836533" y="3645484"/>
            <a:ext cx="121920" cy="127000"/>
          </a:xfrm>
          <a:custGeom>
            <a:avLst/>
            <a:gdLst/>
            <a:ahLst/>
            <a:cxnLst/>
            <a:rect l="l" t="t" r="r" b="b"/>
            <a:pathLst>
              <a:path w="121920" h="127000">
                <a:moveTo>
                  <a:pt x="121640" y="126390"/>
                </a:moveTo>
                <a:lnTo>
                  <a:pt x="99624" y="87232"/>
                </a:lnTo>
                <a:lnTo>
                  <a:pt x="71293" y="52593"/>
                </a:lnTo>
                <a:lnTo>
                  <a:pt x="37724" y="23256"/>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0777350" y="3710343"/>
            <a:ext cx="13335" cy="38735"/>
          </a:xfrm>
          <a:custGeom>
            <a:avLst/>
            <a:gdLst/>
            <a:ahLst/>
            <a:cxnLst/>
            <a:rect l="l" t="t" r="r" b="b"/>
            <a:pathLst>
              <a:path w="13334" h="38735">
                <a:moveTo>
                  <a:pt x="13144" y="0"/>
                </a:moveTo>
                <a:lnTo>
                  <a:pt x="0" y="3825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0852966" y="3813441"/>
            <a:ext cx="46355" cy="15240"/>
          </a:xfrm>
          <a:custGeom>
            <a:avLst/>
            <a:gdLst/>
            <a:ahLst/>
            <a:cxnLst/>
            <a:rect l="l" t="t" r="r" b="b"/>
            <a:pathLst>
              <a:path w="46354" h="15239">
                <a:moveTo>
                  <a:pt x="46024" y="0"/>
                </a:moveTo>
                <a:lnTo>
                  <a:pt x="0"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0851315" y="3936504"/>
            <a:ext cx="46355" cy="18415"/>
          </a:xfrm>
          <a:custGeom>
            <a:avLst/>
            <a:gdLst/>
            <a:ahLst/>
            <a:cxnLst/>
            <a:rect l="l" t="t" r="r" b="b"/>
            <a:pathLst>
              <a:path w="46354" h="18414">
                <a:moveTo>
                  <a:pt x="0" y="0"/>
                </a:moveTo>
                <a:lnTo>
                  <a:pt x="46037" y="1830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0775699" y="4014660"/>
            <a:ext cx="21590" cy="43815"/>
          </a:xfrm>
          <a:custGeom>
            <a:avLst/>
            <a:gdLst/>
            <a:ahLst/>
            <a:cxnLst/>
            <a:rect l="l" t="t" r="r" b="b"/>
            <a:pathLst>
              <a:path w="21590" h="43814">
                <a:moveTo>
                  <a:pt x="21374" y="43243"/>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0650782" y="4016324"/>
            <a:ext cx="18415" cy="43815"/>
          </a:xfrm>
          <a:custGeom>
            <a:avLst/>
            <a:gdLst/>
            <a:ahLst/>
            <a:cxnLst/>
            <a:rect l="l" t="t" r="r" b="b"/>
            <a:pathLst>
              <a:path w="18415" h="43814">
                <a:moveTo>
                  <a:pt x="0" y="43243"/>
                </a:moveTo>
                <a:lnTo>
                  <a:pt x="1807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0547214" y="3938168"/>
            <a:ext cx="41275" cy="17145"/>
          </a:xfrm>
          <a:custGeom>
            <a:avLst/>
            <a:gdLst/>
            <a:ahLst/>
            <a:cxnLst/>
            <a:rect l="l" t="t" r="r" b="b"/>
            <a:pathLst>
              <a:path w="41275" h="17145">
                <a:moveTo>
                  <a:pt x="0" y="16637"/>
                </a:moveTo>
                <a:lnTo>
                  <a:pt x="41097"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0547214" y="3813441"/>
            <a:ext cx="40005" cy="15240"/>
          </a:xfrm>
          <a:custGeom>
            <a:avLst/>
            <a:gdLst/>
            <a:ahLst/>
            <a:cxnLst/>
            <a:rect l="l" t="t" r="r" b="b"/>
            <a:pathLst>
              <a:path w="40004" h="15239">
                <a:moveTo>
                  <a:pt x="0" y="0"/>
                </a:moveTo>
                <a:lnTo>
                  <a:pt x="39458"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0649131" y="3710343"/>
            <a:ext cx="18415" cy="36830"/>
          </a:xfrm>
          <a:custGeom>
            <a:avLst/>
            <a:gdLst/>
            <a:ahLst/>
            <a:cxnLst/>
            <a:rect l="l" t="t" r="r" b="b"/>
            <a:pathLst>
              <a:path w="18415" h="36829">
                <a:moveTo>
                  <a:pt x="18084" y="36588"/>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8029193" y="3632450"/>
            <a:ext cx="480059" cy="487680"/>
          </a:xfrm>
          <a:custGeom>
            <a:avLst/>
            <a:gdLst/>
            <a:ahLst/>
            <a:cxnLst/>
            <a:rect l="l" t="t" r="r" b="b"/>
            <a:pathLst>
              <a:path w="480059" h="487679">
                <a:moveTo>
                  <a:pt x="435660" y="102895"/>
                </a:moveTo>
                <a:lnTo>
                  <a:pt x="454304" y="134237"/>
                </a:lnTo>
                <a:lnTo>
                  <a:pt x="468266" y="168614"/>
                </a:lnTo>
                <a:lnTo>
                  <a:pt x="477024" y="205368"/>
                </a:lnTo>
                <a:lnTo>
                  <a:pt x="480059" y="243840"/>
                </a:lnTo>
                <a:lnTo>
                  <a:pt x="475152" y="292763"/>
                </a:lnTo>
                <a:lnTo>
                  <a:pt x="461091" y="338432"/>
                </a:lnTo>
                <a:lnTo>
                  <a:pt x="438868" y="379839"/>
                </a:lnTo>
                <a:lnTo>
                  <a:pt x="409474" y="415975"/>
                </a:lnTo>
                <a:lnTo>
                  <a:pt x="373902" y="445835"/>
                </a:lnTo>
                <a:lnTo>
                  <a:pt x="333143" y="468410"/>
                </a:lnTo>
                <a:lnTo>
                  <a:pt x="288188" y="482694"/>
                </a:lnTo>
                <a:lnTo>
                  <a:pt x="240029" y="487680"/>
                </a:lnTo>
                <a:lnTo>
                  <a:pt x="191871" y="482694"/>
                </a:lnTo>
                <a:lnTo>
                  <a:pt x="146916" y="468410"/>
                </a:lnTo>
                <a:lnTo>
                  <a:pt x="106157" y="445835"/>
                </a:lnTo>
                <a:lnTo>
                  <a:pt x="70585" y="415975"/>
                </a:lnTo>
                <a:lnTo>
                  <a:pt x="41191" y="379839"/>
                </a:lnTo>
                <a:lnTo>
                  <a:pt x="18968" y="338432"/>
                </a:lnTo>
                <a:lnTo>
                  <a:pt x="4907" y="292763"/>
                </a:lnTo>
                <a:lnTo>
                  <a:pt x="0" y="243840"/>
                </a:lnTo>
                <a:lnTo>
                  <a:pt x="4907" y="194919"/>
                </a:lnTo>
                <a:lnTo>
                  <a:pt x="18968" y="149252"/>
                </a:lnTo>
                <a:lnTo>
                  <a:pt x="41191" y="107846"/>
                </a:lnTo>
                <a:lnTo>
                  <a:pt x="70585" y="71708"/>
                </a:lnTo>
                <a:lnTo>
                  <a:pt x="106157" y="41847"/>
                </a:lnTo>
                <a:lnTo>
                  <a:pt x="146916" y="19270"/>
                </a:lnTo>
                <a:lnTo>
                  <a:pt x="191871" y="4985"/>
                </a:lnTo>
                <a:lnTo>
                  <a:pt x="240029" y="0"/>
                </a:lnTo>
                <a:lnTo>
                  <a:pt x="276645" y="2841"/>
                </a:lnTo>
                <a:lnTo>
                  <a:pt x="311310" y="11101"/>
                </a:lnTo>
                <a:lnTo>
                  <a:pt x="343634" y="24383"/>
                </a:lnTo>
                <a:lnTo>
                  <a:pt x="373227" y="42291"/>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8129092" y="3733936"/>
            <a:ext cx="280670" cy="285115"/>
          </a:xfrm>
          <a:custGeom>
            <a:avLst/>
            <a:gdLst/>
            <a:ahLst/>
            <a:cxnLst/>
            <a:rect l="l" t="t" r="r" b="b"/>
            <a:pathLst>
              <a:path w="280670" h="285114">
                <a:moveTo>
                  <a:pt x="140131" y="284721"/>
                </a:moveTo>
                <a:lnTo>
                  <a:pt x="184541" y="277492"/>
                </a:lnTo>
                <a:lnTo>
                  <a:pt x="223023" y="257340"/>
                </a:lnTo>
                <a:lnTo>
                  <a:pt x="253314" y="226565"/>
                </a:lnTo>
                <a:lnTo>
                  <a:pt x="273148" y="187469"/>
                </a:lnTo>
                <a:lnTo>
                  <a:pt x="280263" y="142354"/>
                </a:lnTo>
                <a:lnTo>
                  <a:pt x="273148" y="97240"/>
                </a:lnTo>
                <a:lnTo>
                  <a:pt x="253314" y="58147"/>
                </a:lnTo>
                <a:lnTo>
                  <a:pt x="223023" y="27376"/>
                </a:lnTo>
                <a:lnTo>
                  <a:pt x="184541" y="7227"/>
                </a:lnTo>
                <a:lnTo>
                  <a:pt x="140131" y="0"/>
                </a:lnTo>
                <a:lnTo>
                  <a:pt x="95721" y="7227"/>
                </a:lnTo>
                <a:lnTo>
                  <a:pt x="57239" y="27376"/>
                </a:lnTo>
                <a:lnTo>
                  <a:pt x="26949" y="58147"/>
                </a:lnTo>
                <a:lnTo>
                  <a:pt x="7114" y="97240"/>
                </a:lnTo>
                <a:lnTo>
                  <a:pt x="0" y="142354"/>
                </a:lnTo>
                <a:lnTo>
                  <a:pt x="7114" y="187469"/>
                </a:lnTo>
                <a:lnTo>
                  <a:pt x="26949" y="226565"/>
                </a:lnTo>
                <a:lnTo>
                  <a:pt x="57239" y="257340"/>
                </a:lnTo>
                <a:lnTo>
                  <a:pt x="95721" y="277492"/>
                </a:lnTo>
                <a:lnTo>
                  <a:pt x="140131" y="284721"/>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8218068" y="3637022"/>
            <a:ext cx="284060" cy="29108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995172" y="2459735"/>
            <a:ext cx="864235" cy="422275"/>
          </a:xfrm>
          <a:custGeom>
            <a:avLst/>
            <a:gdLst/>
            <a:ahLst/>
            <a:cxnLst/>
            <a:rect l="l" t="t" r="r" b="b"/>
            <a:pathLst>
              <a:path w="864235" h="422275">
                <a:moveTo>
                  <a:pt x="0" y="0"/>
                </a:moveTo>
                <a:lnTo>
                  <a:pt x="864108" y="0"/>
                </a:lnTo>
                <a:lnTo>
                  <a:pt x="86410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293370" y="2673857"/>
            <a:ext cx="2268220"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Collect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Visibility</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2748533" y="2673857"/>
            <a:ext cx="4226560" cy="3121660"/>
          </a:xfrm>
          <a:custGeom>
            <a:avLst/>
            <a:gdLst/>
            <a:ahLst/>
            <a:cxnLst/>
            <a:rect l="l" t="t" r="r" b="b"/>
            <a:pathLst>
              <a:path w="4226559" h="3121660">
                <a:moveTo>
                  <a:pt x="0" y="0"/>
                </a:moveTo>
                <a:lnTo>
                  <a:pt x="4226052" y="0"/>
                </a:lnTo>
                <a:lnTo>
                  <a:pt x="4226052" y="3121152"/>
                </a:lnTo>
                <a:lnTo>
                  <a:pt x="0" y="3121152"/>
                </a:lnTo>
                <a:lnTo>
                  <a:pt x="0" y="0"/>
                </a:lnTo>
                <a:close/>
              </a:path>
            </a:pathLst>
          </a:custGeom>
          <a:ln w="19050">
            <a:solidFill>
              <a:srgbClr val="50E6FF"/>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4459223" y="2459735"/>
            <a:ext cx="803275" cy="422275"/>
          </a:xfrm>
          <a:custGeom>
            <a:avLst/>
            <a:gdLst/>
            <a:ahLst/>
            <a:cxnLst/>
            <a:rect l="l" t="t" r="r" b="b"/>
            <a:pathLst>
              <a:path w="803275" h="422275">
                <a:moveTo>
                  <a:pt x="0" y="0"/>
                </a:moveTo>
                <a:lnTo>
                  <a:pt x="803148" y="0"/>
                </a:lnTo>
                <a:lnTo>
                  <a:pt x="80314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550082" y="2530319"/>
            <a:ext cx="621030"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De</a:t>
            </a:r>
            <a:r>
              <a:rPr kumimoji="0" sz="1550" b="1" i="0" u="none" strike="noStrike" kern="1200" cap="none" spc="0" normalizeH="0" baseline="0" noProof="0" dirty="0">
                <a:ln>
                  <a:noFill/>
                </a:ln>
                <a:solidFill>
                  <a:srgbClr val="50E6FF"/>
                </a:solidFill>
                <a:effectLst/>
                <a:uLnTx/>
                <a:uFillTx/>
                <a:latin typeface="Segoe UI Semibold"/>
                <a:ea typeface="+mn-ea"/>
                <a:cs typeface="Segoe UI Semibold"/>
              </a:rPr>
              <a:t>t</a:t>
            </a: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6" name="object 66"/>
          <p:cNvSpPr txBox="1"/>
          <p:nvPr/>
        </p:nvSpPr>
        <p:spPr>
          <a:xfrm>
            <a:off x="2906267" y="4321865"/>
            <a:ext cx="1871980" cy="294640"/>
          </a:xfrm>
          <a:prstGeom prst="rect">
            <a:avLst/>
          </a:prstGeom>
        </p:spPr>
        <p:txBody>
          <a:bodyPr vert="horz" wrap="square" lIns="0" tIns="13970" rIns="0" bIns="0" rtlCol="0">
            <a:spAutoFit/>
          </a:bodyPr>
          <a:lstStyle/>
          <a:p>
            <a:pPr marL="480059"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7" name="object 67"/>
          <p:cNvSpPr txBox="1"/>
          <p:nvPr/>
        </p:nvSpPr>
        <p:spPr>
          <a:xfrm>
            <a:off x="4933188" y="4321865"/>
            <a:ext cx="1873250" cy="294640"/>
          </a:xfrm>
          <a:prstGeom prst="rect">
            <a:avLst/>
          </a:prstGeom>
        </p:spPr>
        <p:txBody>
          <a:bodyPr vert="horz" wrap="square" lIns="0" tIns="13970" rIns="0" bIns="0" rtlCol="0">
            <a:spAutoFit/>
          </a:bodyPr>
          <a:lstStyle/>
          <a:p>
            <a:pPr marL="50419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Hunting</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p:txBody>
      </p:sp>
      <p:sp>
        <p:nvSpPr>
          <p:cNvPr id="68" name="object 68"/>
          <p:cNvSpPr/>
          <p:nvPr/>
        </p:nvSpPr>
        <p:spPr>
          <a:xfrm>
            <a:off x="7613904" y="2459735"/>
            <a:ext cx="1248410" cy="422275"/>
          </a:xfrm>
          <a:custGeom>
            <a:avLst/>
            <a:gdLst/>
            <a:ahLst/>
            <a:cxnLst/>
            <a:rect l="l" t="t" r="r" b="b"/>
            <a:pathLst>
              <a:path w="1248409" h="422275">
                <a:moveTo>
                  <a:pt x="0" y="0"/>
                </a:moveTo>
                <a:lnTo>
                  <a:pt x="1248155" y="0"/>
                </a:lnTo>
                <a:lnTo>
                  <a:pt x="1248155"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txBox="1"/>
          <p:nvPr/>
        </p:nvSpPr>
        <p:spPr>
          <a:xfrm>
            <a:off x="7151369" y="2673857"/>
            <a:ext cx="2266315" cy="3121660"/>
          </a:xfrm>
          <a:prstGeom prst="rect">
            <a:avLst/>
          </a:prstGeom>
          <a:ln w="19050">
            <a:solidFill>
              <a:srgbClr val="50E6FF"/>
            </a:solidFill>
          </a:ln>
        </p:spPr>
        <p:txBody>
          <a:bodyPr vert="horz" wrap="square" lIns="0" tIns="0" rIns="0" bIns="0" rtlCol="0">
            <a:spAutoFit/>
          </a:bodyPr>
          <a:lstStyle/>
          <a:p>
            <a:pPr marL="590550" marR="0" lvl="0" indent="0" algn="l"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Investigate</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689610" marR="0" lvl="0" indent="0" algn="l"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Incidents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0" name="object 70"/>
          <p:cNvSpPr/>
          <p:nvPr/>
        </p:nvSpPr>
        <p:spPr>
          <a:xfrm>
            <a:off x="10152888" y="2459735"/>
            <a:ext cx="1158240" cy="422275"/>
          </a:xfrm>
          <a:custGeom>
            <a:avLst/>
            <a:gdLst/>
            <a:ahLst/>
            <a:cxnLst/>
            <a:rect l="l" t="t" r="r" b="b"/>
            <a:pathLst>
              <a:path w="1158240" h="422275">
                <a:moveTo>
                  <a:pt x="0" y="0"/>
                </a:moveTo>
                <a:lnTo>
                  <a:pt x="1158240" y="0"/>
                </a:lnTo>
                <a:lnTo>
                  <a:pt x="1158240"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9598914" y="2673857"/>
            <a:ext cx="2266315"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Respond</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1905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Automation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txBox="1"/>
          <p:nvPr/>
        </p:nvSpPr>
        <p:spPr>
          <a:xfrm>
            <a:off x="2781966" y="6217669"/>
            <a:ext cx="6630034" cy="29654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Powered by community </a:t>
            </a:r>
            <a:r>
              <a:rPr kumimoji="0" sz="175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backed by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Microsoft’s security</a:t>
            </a:r>
            <a:r>
              <a:rPr kumimoji="0" sz="1750" b="1" i="0" u="none" strike="noStrike" kern="1200" cap="none" spc="-120"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experts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extLst>
      <p:ext uri="{BB962C8B-B14F-4D97-AF65-F5344CB8AC3E}">
        <p14:creationId xmlns:p14="http://schemas.microsoft.com/office/powerpoint/2010/main" val="3784676806"/>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Azure Security Center with Azure Defender</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Azure Security Center</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Azure Security Center</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720413"/>
            <a:ext cx="5669575" cy="3317075"/>
          </a:xfrm>
        </p:spPr>
        <p:txBody>
          <a:bodyPr/>
          <a:lstStyle/>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C153F38E-C8DF-4E34-AB2F-A407E6986E7A}"/>
              </a:ext>
            </a:extLst>
          </p:cNvPr>
          <p:cNvPicPr>
            <a:picLocks noChangeAspect="1"/>
          </p:cNvPicPr>
          <p:nvPr/>
        </p:nvPicPr>
        <p:blipFill>
          <a:blip r:embed="rId3"/>
          <a:stretch>
            <a:fillRect/>
          </a:stretch>
        </p:blipFill>
        <p:spPr>
          <a:xfrm>
            <a:off x="6209609" y="601594"/>
            <a:ext cx="5744572" cy="5554714"/>
          </a:xfrm>
          <a:prstGeom prst="rect">
            <a:avLst/>
          </a:prstGeom>
        </p:spPr>
      </p:pic>
    </p:spTree>
    <p:extLst>
      <p:ext uri="{BB962C8B-B14F-4D97-AF65-F5344CB8AC3E}">
        <p14:creationId xmlns:p14="http://schemas.microsoft.com/office/powerpoint/2010/main" val="1756744146"/>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1605195" y="1634490"/>
            <a:ext cx="8361765" cy="5008082"/>
          </a:xfrm>
          <a:prstGeom prst="rect">
            <a:avLst/>
          </a:prstGeom>
        </p:spPr>
      </p:pic>
    </p:spTree>
    <p:extLst>
      <p:ext uri="{BB962C8B-B14F-4D97-AF65-F5344CB8AC3E}">
        <p14:creationId xmlns:p14="http://schemas.microsoft.com/office/powerpoint/2010/main" val="1135208267"/>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1188720" y="1697982"/>
            <a:ext cx="8732274" cy="4937435"/>
          </a:xfrm>
          <a:prstGeom prst="rect">
            <a:avLst/>
          </a:prstGeom>
        </p:spPr>
      </p:pic>
    </p:spTree>
    <p:extLst>
      <p:ext uri="{BB962C8B-B14F-4D97-AF65-F5344CB8AC3E}">
        <p14:creationId xmlns:p14="http://schemas.microsoft.com/office/powerpoint/2010/main" val="188931992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Office 365</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CD1F760D-D60A-41CC-9E11-A100E7C81C14}"/>
              </a:ext>
            </a:extLst>
          </p:cNvPr>
          <p:cNvPicPr>
            <a:picLocks noChangeAspect="1"/>
          </p:cNvPicPr>
          <p:nvPr/>
        </p:nvPicPr>
        <p:blipFill>
          <a:blip r:embed="rId3"/>
          <a:stretch>
            <a:fillRect/>
          </a:stretch>
        </p:blipFill>
        <p:spPr>
          <a:xfrm>
            <a:off x="1804336" y="1575202"/>
            <a:ext cx="8067576" cy="4468292"/>
          </a:xfrm>
          <a:prstGeom prst="rect">
            <a:avLst/>
          </a:prstGeom>
        </p:spPr>
      </p:pic>
    </p:spTree>
    <p:extLst>
      <p:ext uri="{BB962C8B-B14F-4D97-AF65-F5344CB8AC3E}">
        <p14:creationId xmlns:p14="http://schemas.microsoft.com/office/powerpoint/2010/main" val="2791066767"/>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Logging - 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incidents are containers of threats in your organization – alerts, entities and any additional related evidence.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 incident is created based on alerts that you have defined in the security analytics page. The properties related to the alerts, such as severity and status are set at the incident level.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Activities related to events include: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View related alerts</a:t>
            </a:r>
            <a:r>
              <a:rPr lang="en-US" sz="1800" dirty="0">
                <a:ln w="3175">
                  <a:noFill/>
                </a:ln>
                <a:latin typeface="Segoe UI" panose="020B0502040204020203" pitchFamily="34" charset="0"/>
                <a:cs typeface="Segoe UI" panose="020B0502040204020203" pitchFamily="34" charset="0"/>
              </a:rPr>
              <a:t> - View all related alerts that are aggregated into an incident based on the alert trigger definition of the alert fusion strategy enabled</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Triage and investigate</a:t>
            </a:r>
            <a:r>
              <a:rPr lang="en-US" sz="1800" dirty="0">
                <a:ln w="3175">
                  <a:noFill/>
                </a:ln>
                <a:latin typeface="Segoe UI" panose="020B0502040204020203" pitchFamily="34" charset="0"/>
                <a:cs typeface="Segoe UI" panose="020B0502040204020203" pitchFamily="34" charset="0"/>
              </a:rPr>
              <a:t> - Review all related entities in the incident and additional contextual information meaningful to the triage process.</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Incident Management</a:t>
            </a:r>
            <a:r>
              <a:rPr lang="en-US" sz="1800" dirty="0">
                <a:ln w="3175">
                  <a:noFill/>
                </a:ln>
                <a:latin typeface="Segoe UI" panose="020B0502040204020203" pitchFamily="34" charset="0"/>
                <a:cs typeface="Segoe UI" panose="020B0502040204020203" pitchFamily="34" charset="0"/>
              </a:rPr>
              <a:t> - Manage the lifecycle of the incident – assign to yourself for further investigation, change the status of the incident and update its severity after triage.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Respond to alerts</a:t>
            </a:r>
            <a:r>
              <a:rPr lang="en-US" sz="1800" dirty="0">
                <a:ln w="3175">
                  <a:noFill/>
                </a:ln>
                <a:latin typeface="Segoe UI" panose="020B0502040204020203" pitchFamily="34" charset="0"/>
                <a:cs typeface="Segoe UI" panose="020B0502040204020203" pitchFamily="34" charset="0"/>
              </a:rPr>
              <a:t> - Trigger playbooks on the alerts grouped in the incident to resolve the threat detected by the alert using playbooks.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What is the maximum number of alerts an Azure Sentinel Incident can contain?</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401072236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385888"/>
            <a:ext cx="3831250" cy="4986337"/>
          </a:xfrm>
        </p:spPr>
        <p:txBody>
          <a:bodyPr/>
          <a:lstStyle/>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270B8764-25DC-45F7-A49C-1C7E1AD48024}"/>
              </a:ext>
            </a:extLst>
          </p:cNvPr>
          <p:cNvPicPr>
            <a:picLocks noChangeAspect="1"/>
          </p:cNvPicPr>
          <p:nvPr/>
        </p:nvPicPr>
        <p:blipFill>
          <a:blip r:embed="rId3"/>
          <a:stretch>
            <a:fillRect/>
          </a:stretch>
        </p:blipFill>
        <p:spPr>
          <a:xfrm>
            <a:off x="4257675" y="1385888"/>
            <a:ext cx="7820025" cy="4350072"/>
          </a:xfrm>
          <a:prstGeom prst="rect">
            <a:avLst/>
          </a:prstGeom>
        </p:spPr>
      </p:pic>
    </p:spTree>
    <p:extLst>
      <p:ext uri="{BB962C8B-B14F-4D97-AF65-F5344CB8AC3E}">
        <p14:creationId xmlns:p14="http://schemas.microsoft.com/office/powerpoint/2010/main" val="63614724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466291"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queries helpful for hunting for potential threats in your log data</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Defined based on the MITRE ATTACK framework tactics and techniques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Keeps track of deltas (previous results)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Queries should not have time defined in the KQL query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Livestream allows for a user session-based, user interface driven feature that allows an Azure Sentinel user to quickly create a Livestream session using any Log Analytics query.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Test newly created queries, elevate to alerts once tested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Allows for quick testing without custom alert rule overhead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Target an entity for live streaming during an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https://github.com/Azure/Azure-Sentinel/tree/master/Hunting%20Queries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184C2A9-4DE5-418C-86A4-87EA4D47A14A}"/>
              </a:ext>
            </a:extLst>
          </p:cNvPr>
          <p:cNvPicPr>
            <a:picLocks noChangeAspect="1"/>
          </p:cNvPicPr>
          <p:nvPr/>
        </p:nvPicPr>
        <p:blipFill>
          <a:blip r:embed="rId3"/>
          <a:stretch>
            <a:fillRect/>
          </a:stretch>
        </p:blipFill>
        <p:spPr>
          <a:xfrm>
            <a:off x="7947610" y="1543520"/>
            <a:ext cx="2505075" cy="4333875"/>
          </a:xfrm>
          <a:prstGeom prst="rect">
            <a:avLst/>
          </a:prstGeom>
        </p:spPr>
      </p:pic>
    </p:spTree>
    <p:extLst>
      <p:ext uri="{BB962C8B-B14F-4D97-AF65-F5344CB8AC3E}">
        <p14:creationId xmlns:p14="http://schemas.microsoft.com/office/powerpoint/2010/main" val="1707179478"/>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Hunting Queries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980605"/>
            <a:ext cx="4334034" cy="4979324"/>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hunting queries curated by Microsoft security experts.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Azure Sentinel’s Hunting Queries is a differentiation point as compared to other SIEM solutions.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These queries help in the migration process as they reduce some of the work of migrating source queries.</a:t>
            </a:r>
          </a:p>
        </p:txBody>
      </p:sp>
      <p:pic>
        <p:nvPicPr>
          <p:cNvPr id="5" name="Picture 4">
            <a:extLst>
              <a:ext uri="{FF2B5EF4-FFF2-40B4-BE49-F238E27FC236}">
                <a16:creationId xmlns:a16="http://schemas.microsoft.com/office/drawing/2014/main" id="{218E9883-6034-4B49-8534-F86F192A99E0}"/>
              </a:ext>
            </a:extLst>
          </p:cNvPr>
          <p:cNvPicPr>
            <a:picLocks noChangeAspect="1"/>
          </p:cNvPicPr>
          <p:nvPr/>
        </p:nvPicPr>
        <p:blipFill>
          <a:blip r:embed="rId3"/>
          <a:stretch>
            <a:fillRect/>
          </a:stretch>
        </p:blipFill>
        <p:spPr>
          <a:xfrm>
            <a:off x="5233988" y="980605"/>
            <a:ext cx="5974865" cy="4262123"/>
          </a:xfrm>
          <a:prstGeom prst="rect">
            <a:avLst/>
          </a:prstGeom>
        </p:spPr>
      </p:pic>
    </p:spTree>
    <p:extLst>
      <p:ext uri="{BB962C8B-B14F-4D97-AF65-F5344CB8AC3E}">
        <p14:creationId xmlns:p14="http://schemas.microsoft.com/office/powerpoint/2010/main" val="33696819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11052559" cy="758022"/>
          </a:xfrm>
        </p:spPr>
        <p:txBody>
          <a:bodyPr/>
          <a:lstStyle/>
          <a:p>
            <a:r>
              <a:rPr lang="en-US" dirty="0"/>
              <a:t>Azure Defender + Azure Sentinel : Better Together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next two days will focus on how Azure Defender and Azure Sentinel through working together using other underlying products protect a customer’s infrastructure and business from threats.</a:t>
            </a:r>
          </a:p>
          <a:p>
            <a:pPr>
              <a:lnSpc>
                <a:spcPct val="100000"/>
              </a:lnSpc>
              <a:spcAft>
                <a:spcPts val="1000"/>
              </a:spcAft>
            </a:pPr>
            <a:endParaRPr lang="en-US" sz="1800" b="1" dirty="0"/>
          </a:p>
          <a:p>
            <a:pPr>
              <a:lnSpc>
                <a:spcPct val="100000"/>
              </a:lnSpc>
              <a:spcAft>
                <a:spcPts val="1000"/>
              </a:spcAft>
            </a:pPr>
            <a:r>
              <a:rPr lang="en-US" sz="1800" b="1" dirty="0"/>
              <a:t>Day 1: </a:t>
            </a:r>
          </a:p>
          <a:p>
            <a:pPr>
              <a:lnSpc>
                <a:spcPct val="100000"/>
              </a:lnSpc>
              <a:spcAft>
                <a:spcPts val="1000"/>
              </a:spcAft>
            </a:pPr>
            <a:r>
              <a:rPr lang="en-US" sz="1800" dirty="0"/>
              <a:t>A look at Azure Security Center, Azure Defender, Azure Arc, Azure Lighthouse, Azure Policy and IoT Security with activities and labs</a:t>
            </a:r>
          </a:p>
          <a:p>
            <a:pPr>
              <a:lnSpc>
                <a:spcPct val="100000"/>
              </a:lnSpc>
              <a:spcAft>
                <a:spcPts val="1000"/>
              </a:spcAft>
            </a:pPr>
            <a:r>
              <a:rPr lang="en-US" sz="1800" dirty="0"/>
              <a:t>A look at Azure Sentinel with activities and labs, specifically how to migrate from other SIEM systems.</a:t>
            </a:r>
          </a:p>
          <a:p>
            <a:pPr>
              <a:lnSpc>
                <a:spcPct val="100000"/>
              </a:lnSpc>
              <a:spcAft>
                <a:spcPts val="1000"/>
              </a:spcAft>
            </a:pPr>
            <a:r>
              <a:rPr lang="en-US" sz="1800" b="1" dirty="0"/>
              <a:t>Day 2:</a:t>
            </a:r>
          </a:p>
          <a:p>
            <a:pPr>
              <a:lnSpc>
                <a:spcPct val="100000"/>
              </a:lnSpc>
              <a:spcAft>
                <a:spcPts val="1000"/>
              </a:spcAft>
            </a:pPr>
            <a:r>
              <a:rPr lang="en-US" sz="1800" dirty="0"/>
              <a:t>How Azure Defender and Azure Sentinel utilize Log Analytics + Azure Automation to implement a highly efficient Security Operations Center with activities and labs.</a:t>
            </a:r>
          </a:p>
          <a:p>
            <a:pPr>
              <a:lnSpc>
                <a:spcPct val="100000"/>
              </a:lnSpc>
              <a:spcAft>
                <a:spcPts val="1000"/>
              </a:spcAft>
            </a:pPr>
            <a:endParaRPr lang="en-US" sz="1800" b="1" dirty="0"/>
          </a:p>
          <a:p>
            <a:pPr>
              <a:lnSpc>
                <a:spcPct val="100000"/>
              </a:lnSpc>
              <a:spcAft>
                <a:spcPts val="1000"/>
              </a:spcAft>
            </a:pPr>
            <a:r>
              <a:rPr lang="en-US" sz="1800" b="1" dirty="0"/>
              <a:t>Highlight: Respond to a real attack.</a:t>
            </a:r>
          </a:p>
        </p:txBody>
      </p:sp>
    </p:spTree>
    <p:extLst>
      <p:ext uri="{BB962C8B-B14F-4D97-AF65-F5344CB8AC3E}">
        <p14:creationId xmlns:p14="http://schemas.microsoft.com/office/powerpoint/2010/main" val="212112670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5523065"/>
          </a:xfrm>
        </p:spPr>
        <p:txBody>
          <a:bodyPr/>
          <a:lstStyle/>
          <a:p>
            <a:pPr lvl="0" algn="ctr" defTabSz="797968">
              <a:spcBef>
                <a:spcPct val="0"/>
              </a:spcBef>
              <a:spcAft>
                <a:spcPts val="800"/>
              </a:spcAft>
              <a:defRPr/>
            </a:pPr>
            <a:r>
              <a:rPr lang="en-US" dirty="0">
                <a:latin typeface="Segoe UI" panose="020B0502040204020203" pitchFamily="34" charset="0"/>
                <a:cs typeface="Segoe UI" panose="020B0502040204020203" pitchFamily="34" charset="0"/>
              </a:rPr>
              <a:t>Julia Python and R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err="1">
                <a:latin typeface="Segoe UI" panose="020B0502040204020203" pitchFamily="34" charset="0"/>
                <a:cs typeface="Segoe UI" panose="020B0502040204020203" pitchFamily="34" charset="0"/>
                <a:sym typeface="Wingdings" panose="05000000000000000000" pitchFamily="2" charset="2"/>
              </a:rPr>
              <a:t>Jupyter</a:t>
            </a:r>
            <a:r>
              <a:rPr lang="en-US"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to integrate with external data (</a:t>
            </a:r>
            <a:r>
              <a:rPr lang="en-US" sz="2400" dirty="0" err="1">
                <a:ln w="3175">
                  <a:noFill/>
                </a:ln>
                <a:cs typeface="Segoe UI Semibold"/>
              </a:rPr>
              <a:t>WhoIs</a:t>
            </a:r>
            <a:r>
              <a:rPr lang="en-US" sz="2400" dirty="0">
                <a:ln w="3175">
                  <a:noFill/>
                </a:ln>
                <a:cs typeface="Segoe UI Semibold"/>
              </a:rPr>
              <a:t>, </a:t>
            </a:r>
            <a:r>
              <a:rPr lang="en-US" sz="2400" dirty="0" err="1">
                <a:ln w="3175">
                  <a:noFill/>
                </a:ln>
                <a:cs typeface="Segoe UI Semibold"/>
              </a:rPr>
              <a:t>GeoIP</a:t>
            </a:r>
            <a:r>
              <a:rPr lang="en-US" sz="2400" dirty="0">
                <a:ln w="3175">
                  <a:noFill/>
                </a:ln>
                <a:cs typeface="Segoe UI Semibold"/>
              </a:rPr>
              <a:t>, </a:t>
            </a:r>
            <a:r>
              <a:rPr lang="en-US" sz="2400" dirty="0" err="1">
                <a:ln w="3175">
                  <a:noFill/>
                </a:ln>
                <a:cs typeface="Segoe UI Semibold"/>
              </a:rPr>
              <a:t>etc</a:t>
            </a:r>
            <a:r>
              <a:rPr lang="en-US" sz="24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334985" y="1462027"/>
            <a:ext cx="10322440" cy="1156805"/>
          </a:xfrm>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5"/>
          <a:stretch>
            <a:fillRect/>
          </a:stretch>
        </p:blipFill>
        <p:spPr>
          <a:xfrm>
            <a:off x="1534575" y="2380343"/>
            <a:ext cx="8400000" cy="1428571"/>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6"/>
          <a:stretch>
            <a:fillRect/>
          </a:stretch>
        </p:blipFill>
        <p:spPr>
          <a:xfrm>
            <a:off x="1592182"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spTree>
    <p:extLst>
      <p:ext uri="{BB962C8B-B14F-4D97-AF65-F5344CB8AC3E}">
        <p14:creationId xmlns:p14="http://schemas.microsoft.com/office/powerpoint/2010/main" val="3187627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4A3BEF-FA2A-4354-B8E0-F6791E3CC876}"/>
              </a:ext>
            </a:extLst>
          </p:cNvPr>
          <p:cNvPicPr>
            <a:picLocks noChangeAspect="1"/>
          </p:cNvPicPr>
          <p:nvPr/>
        </p:nvPicPr>
        <p:blipFill>
          <a:blip r:embed="rId5"/>
          <a:stretch>
            <a:fillRect/>
          </a:stretch>
        </p:blipFill>
        <p:spPr>
          <a:xfrm>
            <a:off x="1086521" y="1057293"/>
            <a:ext cx="7643778" cy="5678066"/>
          </a:xfrm>
          <a:prstGeom prst="rect">
            <a:avLst/>
          </a:prstGeom>
        </p:spPr>
      </p:pic>
    </p:spTree>
    <p:extLst>
      <p:ext uri="{BB962C8B-B14F-4D97-AF65-F5344CB8AC3E}">
        <p14:creationId xmlns:p14="http://schemas.microsoft.com/office/powerpoint/2010/main" val="2341630124"/>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3AFC7C-F507-4AEF-A3BE-E289971634F1}"/>
              </a:ext>
            </a:extLst>
          </p:cNvPr>
          <p:cNvPicPr>
            <a:picLocks noChangeAspect="1"/>
          </p:cNvPicPr>
          <p:nvPr/>
        </p:nvPicPr>
        <p:blipFill>
          <a:blip r:embed="rId5"/>
          <a:stretch>
            <a:fillRect/>
          </a:stretch>
        </p:blipFill>
        <p:spPr>
          <a:xfrm>
            <a:off x="168910" y="1969602"/>
            <a:ext cx="10748962" cy="4764799"/>
          </a:xfrm>
          <a:prstGeom prst="rect">
            <a:avLst/>
          </a:prstGeom>
        </p:spPr>
      </p:pic>
    </p:spTree>
    <p:extLst>
      <p:ext uri="{BB962C8B-B14F-4D97-AF65-F5344CB8AC3E}">
        <p14:creationId xmlns:p14="http://schemas.microsoft.com/office/powerpoint/2010/main" val="3480657804"/>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pic>
        <p:nvPicPr>
          <p:cNvPr id="4" name="Picture 3">
            <a:extLst>
              <a:ext uri="{FF2B5EF4-FFF2-40B4-BE49-F238E27FC236}">
                <a16:creationId xmlns:a16="http://schemas.microsoft.com/office/drawing/2014/main" id="{8CA8A169-B557-4E75-882F-56191DFAB717}"/>
              </a:ext>
            </a:extLst>
          </p:cNvPr>
          <p:cNvPicPr>
            <a:picLocks noChangeAspect="1"/>
          </p:cNvPicPr>
          <p:nvPr/>
        </p:nvPicPr>
        <p:blipFill>
          <a:blip r:embed="rId3"/>
          <a:stretch>
            <a:fillRect/>
          </a:stretch>
        </p:blipFill>
        <p:spPr>
          <a:xfrm>
            <a:off x="510340" y="980605"/>
            <a:ext cx="10997866" cy="5202165"/>
          </a:xfrm>
          <a:prstGeom prst="rect">
            <a:avLst/>
          </a:prstGeom>
        </p:spPr>
      </p:pic>
    </p:spTree>
    <p:extLst>
      <p:ext uri="{BB962C8B-B14F-4D97-AF65-F5344CB8AC3E}">
        <p14:creationId xmlns:p14="http://schemas.microsoft.com/office/powerpoint/2010/main" val="2318006375"/>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060473" cy="758022"/>
          </a:xfrm>
        </p:spPr>
        <p:txBody>
          <a:bodyPr/>
          <a:lstStyle/>
          <a:p>
            <a:r>
              <a:rPr lang="en-US" dirty="0"/>
              <a:t>Azure Sentinel – Entity Behavior – Use Cases</a:t>
            </a:r>
          </a:p>
        </p:txBody>
      </p:sp>
      <p:pic>
        <p:nvPicPr>
          <p:cNvPr id="5" name="Picture 4">
            <a:extLst>
              <a:ext uri="{FF2B5EF4-FFF2-40B4-BE49-F238E27FC236}">
                <a16:creationId xmlns:a16="http://schemas.microsoft.com/office/drawing/2014/main" id="{A38E76F4-D24A-44A0-A123-9DF9E99696D2}"/>
              </a:ext>
            </a:extLst>
          </p:cNvPr>
          <p:cNvPicPr>
            <a:picLocks noChangeAspect="1"/>
          </p:cNvPicPr>
          <p:nvPr/>
        </p:nvPicPr>
        <p:blipFill>
          <a:blip r:embed="rId3"/>
          <a:stretch>
            <a:fillRect/>
          </a:stretch>
        </p:blipFill>
        <p:spPr>
          <a:xfrm>
            <a:off x="1010401" y="1425558"/>
            <a:ext cx="10004509" cy="3587599"/>
          </a:xfrm>
          <a:prstGeom prst="rect">
            <a:avLst/>
          </a:prstGeom>
        </p:spPr>
      </p:pic>
    </p:spTree>
    <p:extLst>
      <p:ext uri="{BB962C8B-B14F-4D97-AF65-F5344CB8AC3E}">
        <p14:creationId xmlns:p14="http://schemas.microsoft.com/office/powerpoint/2010/main" val="2738888610"/>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7901-30E6-4299-8B6F-145B4FBED3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ACF9E5-41BC-4559-9604-B7A97AD1220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BC78CD-3F4F-4EBA-9FFA-8D64DEFF87D4}"/>
              </a:ext>
            </a:extLst>
          </p:cNvPr>
          <p:cNvPicPr>
            <a:picLocks noChangeAspect="1"/>
          </p:cNvPicPr>
          <p:nvPr/>
        </p:nvPicPr>
        <p:blipFill>
          <a:blip r:embed="rId2"/>
          <a:stretch>
            <a:fillRect/>
          </a:stretch>
        </p:blipFill>
        <p:spPr>
          <a:xfrm>
            <a:off x="0" y="9175"/>
            <a:ext cx="12192000" cy="6839649"/>
          </a:xfrm>
          <a:prstGeom prst="rect">
            <a:avLst/>
          </a:prstGeom>
        </p:spPr>
      </p:pic>
    </p:spTree>
    <p:extLst>
      <p:ext uri="{BB962C8B-B14F-4D97-AF65-F5344CB8AC3E}">
        <p14:creationId xmlns:p14="http://schemas.microsoft.com/office/powerpoint/2010/main" val="27494571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Can you install Azure Sentinel on the default workspace created by Azure Security Center?</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78707281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594-0BE2-4BB0-87C4-48A7E3B04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1CB112-CB4A-492A-8B36-FA65802084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0A7DAB5-C8AE-492C-8D5A-6F5C629FC2F9}"/>
              </a:ext>
            </a:extLst>
          </p:cNvPr>
          <p:cNvPicPr>
            <a:picLocks noChangeAspect="1"/>
          </p:cNvPicPr>
          <p:nvPr/>
        </p:nvPicPr>
        <p:blipFill>
          <a:blip r:embed="rId2"/>
          <a:stretch>
            <a:fillRect/>
          </a:stretch>
        </p:blipFill>
        <p:spPr>
          <a:xfrm>
            <a:off x="0" y="52423"/>
            <a:ext cx="12192000" cy="6753154"/>
          </a:xfrm>
          <a:prstGeom prst="rect">
            <a:avLst/>
          </a:prstGeom>
        </p:spPr>
      </p:pic>
    </p:spTree>
    <p:extLst>
      <p:ext uri="{BB962C8B-B14F-4D97-AF65-F5344CB8AC3E}">
        <p14:creationId xmlns:p14="http://schemas.microsoft.com/office/powerpoint/2010/main" val="11781208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550-195A-4D6D-AF82-129078A707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C5822B-DFAF-4F3F-8FFA-E4C5FCAE391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EAB9FE-28CC-4C18-8BBA-4A5343181BEB}"/>
              </a:ext>
            </a:extLst>
          </p:cNvPr>
          <p:cNvPicPr>
            <a:picLocks noChangeAspect="1"/>
          </p:cNvPicPr>
          <p:nvPr/>
        </p:nvPicPr>
        <p:blipFill>
          <a:blip r:embed="rId2"/>
          <a:stretch>
            <a:fillRect/>
          </a:stretch>
        </p:blipFill>
        <p:spPr>
          <a:xfrm>
            <a:off x="0" y="35966"/>
            <a:ext cx="12192000" cy="6786068"/>
          </a:xfrm>
          <a:prstGeom prst="rect">
            <a:avLst/>
          </a:prstGeom>
        </p:spPr>
      </p:pic>
    </p:spTree>
    <p:extLst>
      <p:ext uri="{BB962C8B-B14F-4D97-AF65-F5344CB8AC3E}">
        <p14:creationId xmlns:p14="http://schemas.microsoft.com/office/powerpoint/2010/main" val="1269460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1057026676"/>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EC5E-6855-4ADE-807A-0D9C57AC0C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FFA38-4C46-4969-94E8-797AE66A9E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CDFA271-5EF7-4B7F-9179-2CC0CE995BE3}"/>
              </a:ext>
            </a:extLst>
          </p:cNvPr>
          <p:cNvPicPr>
            <a:picLocks noChangeAspect="1"/>
          </p:cNvPicPr>
          <p:nvPr/>
        </p:nvPicPr>
        <p:blipFill>
          <a:blip r:embed="rId3"/>
          <a:stretch>
            <a:fillRect/>
          </a:stretch>
        </p:blipFill>
        <p:spPr>
          <a:xfrm>
            <a:off x="26462" y="0"/>
            <a:ext cx="12139076" cy="6858000"/>
          </a:xfrm>
          <a:prstGeom prst="rect">
            <a:avLst/>
          </a:prstGeom>
        </p:spPr>
      </p:pic>
    </p:spTree>
    <p:extLst>
      <p:ext uri="{BB962C8B-B14F-4D97-AF65-F5344CB8AC3E}">
        <p14:creationId xmlns:p14="http://schemas.microsoft.com/office/powerpoint/2010/main" val="29209924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lets you import the threat indicators your organization is using, which can enhance your security analysts' ability to detect and prioritize known threats.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You can stream threat indicators to Azure Sentinel by using one of the integrated threat intelligence platform (TIP) products, connecting to TAXII servers, or by using direct integration with the Microsoft Graph Security </a:t>
            </a:r>
            <a:r>
              <a:rPr lang="en-US" sz="1800" dirty="0" err="1">
                <a:ln w="3175">
                  <a:noFill/>
                </a:ln>
                <a:cs typeface="Segoe UI Semibold"/>
              </a:rPr>
              <a:t>tiIndicators</a:t>
            </a:r>
            <a:r>
              <a:rPr lang="en-US" sz="1800" dirty="0">
                <a:ln w="3175">
                  <a:noFill/>
                </a:ln>
                <a:cs typeface="Segoe UI Semibold"/>
              </a:rPr>
              <a: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err="1">
                <a:ln w="3175">
                  <a:noFill/>
                </a:ln>
                <a:cs typeface="Segoe UI Semibold"/>
              </a:rPr>
              <a:t>Mitre</a:t>
            </a:r>
            <a:r>
              <a:rPr lang="en-US" sz="1800" dirty="0">
                <a:ln w="3175">
                  <a:noFill/>
                </a:ln>
                <a:cs typeface="Segoe UI Semibold"/>
              </a:rPr>
              <a:t> Attack Framework utilize STIX and TAXII feeds to import data.</a:t>
            </a: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Microsoft Graph - </a:t>
            </a:r>
            <a:r>
              <a:rPr lang="en-US" dirty="0" err="1"/>
              <a:t>tiIndicator</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Graph Security API </a:t>
            </a:r>
            <a:r>
              <a:rPr lang="en-US" sz="1800" dirty="0" err="1">
                <a:latin typeface="Segoe UI" panose="020B0502040204020203" pitchFamily="34" charset="0"/>
                <a:cs typeface="Segoe UI" panose="020B0502040204020203" pitchFamily="34" charset="0"/>
              </a:rPr>
              <a:t>tiIndicators</a:t>
            </a:r>
            <a:r>
              <a:rPr lang="en-US" sz="1800" dirty="0">
                <a:latin typeface="Segoe UI" panose="020B0502040204020203" pitchFamily="34" charset="0"/>
                <a:cs typeface="Segoe UI" panose="020B0502040204020203" pitchFamily="34" charset="0"/>
              </a:rPr>
              <a:t> entity allows you to upload your threat indicators to Microsoft security tools for the actions of allow, block, or alert.</a:t>
            </a:r>
          </a:p>
          <a:p>
            <a:pPr lvl="0" defTabSz="797968">
              <a:spcBef>
                <a:spcPct val="0"/>
              </a:spcBef>
              <a:spcAft>
                <a:spcPts val="800"/>
              </a:spcAft>
              <a:defRPr/>
            </a:pPr>
            <a:r>
              <a:rPr lang="en-US" sz="1800" dirty="0" err="1">
                <a:latin typeface="Segoe UI" panose="020B0502040204020203" pitchFamily="34" charset="0"/>
                <a:cs typeface="Segoe UI" panose="020B0502040204020203" pitchFamily="34" charset="0"/>
              </a:rPr>
              <a:t>TargetProduct</a:t>
            </a:r>
            <a:r>
              <a:rPr lang="en-US" sz="1800" dirty="0">
                <a:latin typeface="Segoe UI" panose="020B0502040204020203" pitchFamily="34" charset="0"/>
                <a:cs typeface="Segoe UI" panose="020B0502040204020203" pitchFamily="34" charset="0"/>
              </a:rPr>
              <a:t> can be Azure Sentinel or Microsoft Defender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Limit of 15000 indicators per tenant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following indicator types are supported:</a:t>
            </a:r>
          </a:p>
          <a:p>
            <a:pPr lvl="0" defTabSz="797968">
              <a:spcBef>
                <a:spcPct val="0"/>
              </a:spcBef>
              <a:spcAft>
                <a:spcPts val="800"/>
              </a:spcAft>
              <a:defRPr/>
            </a:pPr>
            <a:r>
              <a:rPr lang="en-US" sz="1800" dirty="0">
                <a:ln w="3175">
                  <a:noFill/>
                </a:ln>
                <a:cs typeface="Segoe UI Semibold"/>
              </a:rPr>
              <a:t>Files</a:t>
            </a:r>
          </a:p>
          <a:p>
            <a:pPr lvl="0" defTabSz="797968">
              <a:spcBef>
                <a:spcPct val="0"/>
              </a:spcBef>
              <a:spcAft>
                <a:spcPts val="800"/>
              </a:spcAft>
              <a:defRPr/>
            </a:pPr>
            <a:r>
              <a:rPr lang="en-US" sz="1800" dirty="0">
                <a:ln w="3175">
                  <a:noFill/>
                </a:ln>
                <a:cs typeface="Segoe UI Semibold"/>
              </a:rPr>
              <a:t>IP addresses: Microsoft Defender ATP supports destination IPv4/IPv6 only – set property in networkDestinationIPv4 or networkDestinationIPv6 properties</a:t>
            </a:r>
          </a:p>
          <a:p>
            <a:pPr lvl="0" defTabSz="797968">
              <a:spcBef>
                <a:spcPct val="0"/>
              </a:spcBef>
              <a:spcAft>
                <a:spcPts val="800"/>
              </a:spcAft>
              <a:defRPr/>
            </a:pPr>
            <a:r>
              <a:rPr lang="en-US" sz="1800" dirty="0">
                <a:ln w="3175">
                  <a:noFill/>
                </a:ln>
                <a:cs typeface="Segoe UI Semibold"/>
              </a:rPr>
              <a:t>URLs/domains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36278970"/>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Threat Intelligence Storage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imported, Threat Intelligence data is stored in Log Analytics and can be queried:</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920A7C25-3219-4BAF-B1AC-114C9690966B}"/>
              </a:ext>
            </a:extLst>
          </p:cNvPr>
          <p:cNvPicPr>
            <a:picLocks noChangeAspect="1"/>
          </p:cNvPicPr>
          <p:nvPr/>
        </p:nvPicPr>
        <p:blipFill>
          <a:blip r:embed="rId3"/>
          <a:stretch>
            <a:fillRect/>
          </a:stretch>
        </p:blipFill>
        <p:spPr>
          <a:xfrm>
            <a:off x="657726" y="1408099"/>
            <a:ext cx="5715000" cy="1152525"/>
          </a:xfrm>
          <a:prstGeom prst="rect">
            <a:avLst/>
          </a:prstGeom>
        </p:spPr>
      </p:pic>
      <p:pic>
        <p:nvPicPr>
          <p:cNvPr id="7" name="Picture 6">
            <a:extLst>
              <a:ext uri="{FF2B5EF4-FFF2-40B4-BE49-F238E27FC236}">
                <a16:creationId xmlns:a16="http://schemas.microsoft.com/office/drawing/2014/main" id="{4DCED3F8-CC02-4514-BDC8-89ED7DD6E407}"/>
              </a:ext>
            </a:extLst>
          </p:cNvPr>
          <p:cNvPicPr>
            <a:picLocks noChangeAspect="1"/>
          </p:cNvPicPr>
          <p:nvPr/>
        </p:nvPicPr>
        <p:blipFill>
          <a:blip r:embed="rId4"/>
          <a:stretch>
            <a:fillRect/>
          </a:stretch>
        </p:blipFill>
        <p:spPr>
          <a:xfrm>
            <a:off x="3993481" y="2763852"/>
            <a:ext cx="6286500" cy="3067050"/>
          </a:xfrm>
          <a:prstGeom prst="rect">
            <a:avLst/>
          </a:prstGeom>
        </p:spPr>
      </p:pic>
    </p:spTree>
    <p:extLst>
      <p:ext uri="{BB962C8B-B14F-4D97-AF65-F5344CB8AC3E}">
        <p14:creationId xmlns:p14="http://schemas.microsoft.com/office/powerpoint/2010/main" val="3536857173"/>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provides out-of-the-box, built-in templates to help you create threat detection rules.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templates were designed by Microsoft's team of security experts and analysts based on known threats, common attack vectors, and suspicious activity escalation chains.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Rules created from these templates will automatically search across your environment for any activity that looks suspicious.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Many of the templates can be customized to search for activities, or filter them out, according to your needs.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alerts generated by these rules will create incidents that you can assign and investigate in your environment.</a:t>
            </a:r>
            <a:endParaRPr lang="en-US" sz="1800" dirty="0">
              <a:ln w="3175">
                <a:noFill/>
              </a:ln>
              <a:cs typeface="Segoe UI Semibold"/>
            </a:endParaRPr>
          </a:p>
        </p:txBody>
      </p:sp>
      <p:pic>
        <p:nvPicPr>
          <p:cNvPr id="4" name="Picture 3">
            <a:extLst>
              <a:ext uri="{FF2B5EF4-FFF2-40B4-BE49-F238E27FC236}">
                <a16:creationId xmlns:a16="http://schemas.microsoft.com/office/drawing/2014/main" id="{429BF90D-4A83-45E3-B818-F3EBF0B61D41}"/>
              </a:ext>
            </a:extLst>
          </p:cNvPr>
          <p:cNvPicPr>
            <a:picLocks noChangeAspect="1"/>
          </p:cNvPicPr>
          <p:nvPr/>
        </p:nvPicPr>
        <p:blipFill>
          <a:blip r:embed="rId3"/>
          <a:stretch>
            <a:fillRect/>
          </a:stretch>
        </p:blipFill>
        <p:spPr>
          <a:xfrm>
            <a:off x="2112043" y="3535363"/>
            <a:ext cx="7258050" cy="2733675"/>
          </a:xfrm>
          <a:prstGeom prst="rect">
            <a:avLst/>
          </a:prstGeom>
        </p:spPr>
      </p:pic>
    </p:spTree>
    <p:extLst>
      <p:ext uri="{BB962C8B-B14F-4D97-AF65-F5344CB8AC3E}">
        <p14:creationId xmlns:p14="http://schemas.microsoft.com/office/powerpoint/2010/main" val="2311420822"/>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Based on Fusion technology, advanced multistage attack detection in Azure Sentinel uses scalable machine learning algorithms that can correlate many low-fidelity alerts and events across multiple products into high-fidelity and actionable incidents.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35DB1A6-96C3-4C4A-99D0-70EE3931E50F}"/>
              </a:ext>
            </a:extLst>
          </p:cNvPr>
          <p:cNvPicPr>
            <a:picLocks noChangeAspect="1"/>
          </p:cNvPicPr>
          <p:nvPr/>
        </p:nvPicPr>
        <p:blipFill>
          <a:blip r:embed="rId3"/>
          <a:stretch>
            <a:fillRect/>
          </a:stretch>
        </p:blipFill>
        <p:spPr>
          <a:xfrm>
            <a:off x="1365584" y="2180750"/>
            <a:ext cx="8428122" cy="3541693"/>
          </a:xfrm>
          <a:prstGeom prst="rect">
            <a:avLst/>
          </a:prstGeom>
        </p:spPr>
      </p:pic>
    </p:spTree>
    <p:extLst>
      <p:ext uri="{BB962C8B-B14F-4D97-AF65-F5344CB8AC3E}">
        <p14:creationId xmlns:p14="http://schemas.microsoft.com/office/powerpoint/2010/main" val="2664063926"/>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Construct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4488475"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gathers all the low and medium level alerts detected in a 30-day window and creates a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is hyperconnected and consists of billions of vertices and edges. Each entity is represented by a vertex (or node).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a vertex could be a user, an IP address, a virtual machine (VM), or any other entity within the network. The edges (or links) represent all the activities. If a user accesses company resources with a mobile device, both the device and the user are represented as vertices connected by an edge.</a:t>
            </a:r>
          </a:p>
        </p:txBody>
      </p:sp>
      <p:pic>
        <p:nvPicPr>
          <p:cNvPr id="1026" name="Picture 2">
            <a:extLst>
              <a:ext uri="{FF2B5EF4-FFF2-40B4-BE49-F238E27FC236}">
                <a16:creationId xmlns:a16="http://schemas.microsoft.com/office/drawing/2014/main" id="{9D11CA92-6BEA-402A-81DD-0E237ACD7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626" y="1191126"/>
            <a:ext cx="4968830" cy="479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023082"/>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Kill Chain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854559"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applies a probabilistic kill chain which acts as a </a:t>
            </a:r>
            <a:r>
              <a:rPr lang="en-US" sz="1800" dirty="0" err="1">
                <a:latin typeface="Segoe UI" panose="020B0502040204020203" pitchFamily="34" charset="0"/>
                <a:cs typeface="Segoe UI" panose="020B0502040204020203" pitchFamily="34" charset="0"/>
              </a:rPr>
              <a:t>regularizer</a:t>
            </a:r>
            <a:r>
              <a:rPr lang="en-US" sz="1800" dirty="0">
                <a:latin typeface="Segoe UI" panose="020B0502040204020203" pitchFamily="34" charset="0"/>
                <a:cs typeface="Segoe UI" panose="020B0502040204020203" pitchFamily="34" charset="0"/>
              </a:rPr>
              <a:t> to the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statistical analysis is based on how real people—Microsoft security experts, vendors, and customers—triage alerts.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defenders prioritize kill chains that are time bound. If a kill chain is executed within a day, it will take precedence over one that is enacted over a few days. An even higher priority kill chain is one in which all steps have been completed.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intelligence is encoded into the Fusion machine learning statistical model. Once the probabilistic kill chain is applied, Fusion outputs a smaller number of sub graphs, reducing the number of threats from billions to hundreds.</a:t>
            </a:r>
          </a:p>
        </p:txBody>
      </p:sp>
    </p:spTree>
    <p:extLst>
      <p:ext uri="{BB962C8B-B14F-4D97-AF65-F5344CB8AC3E}">
        <p14:creationId xmlns:p14="http://schemas.microsoft.com/office/powerpoint/2010/main" val="4267469131"/>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Score Attack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854559"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 reduce the noise further, Fusion uses machine learning to apply a final round of scoring. If labeled data exists, Fusion uses random forests. Labeled data for attacks is generated from the extensive Azure red team that execute these scenarios. If labeled data doesn’t exist Fusion uses spectral clustering.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of the criteria used to elevate threats include the number of high impact activity in the graph and whether the subgraph connects to another subgraph.</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output of this machine learning process is tens of threats. These are extremely high priority alerts that require immediate action. Without Fusion, these alerts would likely remain hidden from view, since they can only be seen after two or more low level threats are stitched together to shine a light on stealth activities. AI-generated alerts can now be handed off to people who will determine how to respond.</a:t>
            </a:r>
          </a:p>
        </p:txBody>
      </p:sp>
    </p:spTree>
    <p:extLst>
      <p:ext uri="{BB962C8B-B14F-4D97-AF65-F5344CB8AC3E}">
        <p14:creationId xmlns:p14="http://schemas.microsoft.com/office/powerpoint/2010/main" val="1750055123"/>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is enabled by default.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the logic is hidden and therefore not customizable, you can only create one rule with this template.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Fusion engine can correlate alerts produced by scheduled analytics rules with those from other systems, producing high-fidelity incidents as a result. Total of 90 Fusion incident types detected, which require specific connectors to be enabled.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By creating and enabling any rules based on the ML behavior analytics templates, you give Microsoft permission to copy ingested data outside of your Azure Sentinel workspace's geography as necessary for processing by the machine learning engines and models.</a:t>
            </a:r>
          </a:p>
        </p:txBody>
      </p:sp>
    </p:spTree>
    <p:extLst>
      <p:ext uri="{BB962C8B-B14F-4D97-AF65-F5344CB8AC3E}">
        <p14:creationId xmlns:p14="http://schemas.microsoft.com/office/powerpoint/2010/main" val="25477178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How many days of historical data does Fusion machine learning utilize?</a:t>
            </a:r>
          </a:p>
          <a:p>
            <a:endParaRPr lang="en-US" dirty="0"/>
          </a:p>
          <a:p>
            <a:r>
              <a:rPr lang="en-US" dirty="0"/>
              <a:t>How is the data encrypted?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482296385"/>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Anomaly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Inevitably attacks should result in unusual behavior in the systems being attacked.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SOC-ML machine learning-based anomalies can identify this behavior with analytics rule templates. Anomaly rule templates use SOC-ML (machine learning) to detect specific types of anomalous behavior.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Anomalies can be powerful tools, but they are notoriously very noisy. They typically require a lot of tedious tuning for specific environments or complex post-processing.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SOC-ML anomaly templates are tuned by our data science team to provide out-of-the box value, but should you need to tune them further, the process is simple and requires no knowledge of machine learning.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Each rule has its own unique parameters and thresholds, appropriate to the behavior being analyzed.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While its configuration can't be changed or fine-tuned, you can duplicate the rule, change and fine-tune the duplicate, run the duplicate in Flighting mode and the original concurrently in Production mode, compare results, and switch the duplicate to Production if and when its fine-tuning is to your liking.</a:t>
            </a:r>
            <a:endParaRPr lang="en-US" sz="1800" dirty="0">
              <a:ln w="3175">
                <a:noFill/>
              </a:ln>
              <a:cs typeface="Segoe UI Semibold"/>
            </a:endParaRPr>
          </a:p>
        </p:txBody>
      </p:sp>
    </p:spTree>
    <p:extLst>
      <p:ext uri="{BB962C8B-B14F-4D97-AF65-F5344CB8AC3E}">
        <p14:creationId xmlns:p14="http://schemas.microsoft.com/office/powerpoint/2010/main" val="4160087462"/>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Scheduled</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025677"/>
            <a:ext cx="6536449" cy="241455"/>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analytics rules are based on built-in queries written by Microsoft security experts. You can see the query logic and make changes to it. You can use the scheduled rules template and customize the query logic and scheduling settings to create new rules.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Rule scheduling options include configuring the rule to run every specified number of minutes, hours, or days, with the clock starting when you enable the rule.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recommend being mindful of when you enable a new or edited analytics rule to ensure that the rules will get the new stack of incidents in time.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For example, you might want to run a rule in synch with when your SOC analysts begin their workday, and enable the rules then.</a:t>
            </a:r>
          </a:p>
        </p:txBody>
      </p:sp>
      <p:pic>
        <p:nvPicPr>
          <p:cNvPr id="10242" name="Picture 2" descr="Detection rule preview panel">
            <a:extLst>
              <a:ext uri="{FF2B5EF4-FFF2-40B4-BE49-F238E27FC236}">
                <a16:creationId xmlns:a16="http://schemas.microsoft.com/office/drawing/2014/main" id="{BCF03EB9-2E0D-468A-B714-805CE6D16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628" y="744077"/>
            <a:ext cx="3716350" cy="536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63278"/>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Watchlist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watchlists enable the collection of data from external data sources for correlation with the events in your Azure Sentinel environment.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created, you can use watchlists in your search, detection rules, threat hunting, and response playbooks.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Watchlists are stored in your Azure Sentinel workspace as name-value pairs and are cached for optimal query performance and low latency. </a:t>
            </a:r>
            <a:r>
              <a:rPr lang="en-US" sz="1800" dirty="0">
                <a:ln w="3175">
                  <a:noFill/>
                </a:ln>
                <a:latin typeface="Segoe UI" panose="020B0502040204020203" pitchFamily="34" charset="0"/>
                <a:cs typeface="Segoe UI" panose="020B0502040204020203" pitchFamily="34" charset="0"/>
              </a:rPr>
              <a:t>Use for:</a:t>
            </a:r>
          </a:p>
          <a:p>
            <a:pPr lvl="0" defTabSz="797968">
              <a:spcBef>
                <a:spcPct val="0"/>
              </a:spcBef>
              <a:spcAft>
                <a:spcPts val="800"/>
              </a:spcAft>
              <a:defRPr/>
            </a:pPr>
            <a:r>
              <a:rPr lang="en-US" sz="1800" b="1" dirty="0">
                <a:ln w="3175">
                  <a:noFill/>
                </a:ln>
                <a:cs typeface="Segoe UI Semibold"/>
              </a:rPr>
              <a:t>Investigating threats. </a:t>
            </a:r>
            <a:r>
              <a:rPr lang="en-US" sz="1800" dirty="0">
                <a:ln w="3175">
                  <a:noFill/>
                </a:ln>
                <a:cs typeface="Segoe UI Semibold"/>
              </a:rPr>
              <a:t>Responding to incidents quickly with the rapid import of IP addresses, file hashes, and other data from CSV files.</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Importing business data as a watchlist</a:t>
            </a:r>
            <a:r>
              <a:rPr lang="en-US" sz="1800" dirty="0">
                <a:ln w="3175">
                  <a:noFill/>
                </a:ln>
                <a:cs typeface="Segoe UI Semibold"/>
              </a:rPr>
              <a:t>. For example, import user lists with privileged system access, or terminated employees, and then use the watchlist to create allow and deny lists used to detect or prevent those users from logging in to the network.</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Reducing alert fatigue</a:t>
            </a:r>
            <a:r>
              <a:rPr lang="en-US" sz="1800" dirty="0">
                <a:ln w="3175">
                  <a:noFill/>
                </a:ln>
                <a:cs typeface="Segoe UI Semibold"/>
              </a:rPr>
              <a:t>. Create allow lists to suppress alerts from a group of users, such as users from authorized IP addresses that perform tasks that would normally trigger the alert, and prevent benign events from becoming alerts.</a:t>
            </a:r>
          </a:p>
          <a:p>
            <a:pPr lvl="0" defTabSz="797968">
              <a:spcBef>
                <a:spcPct val="0"/>
              </a:spcBef>
              <a:spcAft>
                <a:spcPts val="800"/>
              </a:spcAft>
              <a:defRPr/>
            </a:pPr>
            <a:r>
              <a:rPr lang="en-US" sz="1800" b="1" dirty="0">
                <a:ln w="3175">
                  <a:noFill/>
                </a:ln>
                <a:cs typeface="Segoe UI Semibold"/>
              </a:rPr>
              <a:t>Enriching event data.</a:t>
            </a:r>
            <a:r>
              <a:rPr lang="en-US" sz="1800" dirty="0">
                <a:ln w="3175">
                  <a:noFill/>
                </a:ln>
                <a:cs typeface="Segoe UI Semibold"/>
              </a:rPr>
              <a:t> Use watchlists to enrich your event data with name-value combinations derived from external data sources.</a:t>
            </a:r>
          </a:p>
        </p:txBody>
      </p:sp>
    </p:spTree>
    <p:extLst>
      <p:ext uri="{BB962C8B-B14F-4D97-AF65-F5344CB8AC3E}">
        <p14:creationId xmlns:p14="http://schemas.microsoft.com/office/powerpoint/2010/main" val="366625106"/>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allow you to centrally manage all the automation of incident handling.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streamline automation use in Azure Sentinel and enable you to simplify complex workflows for your incident orchestration processes.</a:t>
            </a:r>
          </a:p>
          <a:p>
            <a:pPr lvl="0" defTabSz="797968">
              <a:spcBef>
                <a:spcPct val="0"/>
              </a:spcBef>
              <a:spcAft>
                <a:spcPts val="800"/>
              </a:spcAft>
              <a:defRPr/>
            </a:pPr>
            <a:r>
              <a:rPr lang="en-US" sz="1800" dirty="0">
                <a:ln w="3175">
                  <a:noFill/>
                </a:ln>
                <a:cs typeface="Segoe UI Semibold"/>
              </a:rPr>
              <a:t>Automation rules are triggered by the creation of incidents. </a:t>
            </a:r>
          </a:p>
          <a:p>
            <a:pPr lvl="0" defTabSz="797968">
              <a:spcBef>
                <a:spcPct val="0"/>
              </a:spcBef>
              <a:spcAft>
                <a:spcPts val="800"/>
              </a:spcAft>
              <a:defRPr/>
            </a:pPr>
            <a:r>
              <a:rPr lang="en-US" sz="1800" dirty="0">
                <a:ln w="3175">
                  <a:noFill/>
                </a:ln>
                <a:cs typeface="Segoe UI Semibold"/>
              </a:rPr>
              <a:t>You can set conditions to govern when actions will run, based on the incident and entity details and on analytics rules. You can also set the order of actions and the rule’s expiration time.</a:t>
            </a:r>
          </a:p>
          <a:p>
            <a:pPr lvl="0" defTabSz="797968">
              <a:spcBef>
                <a:spcPct val="0"/>
              </a:spcBef>
              <a:spcAft>
                <a:spcPts val="800"/>
              </a:spcAft>
              <a:defRPr/>
            </a:pPr>
            <a:r>
              <a:rPr lang="en-US" sz="1800" dirty="0">
                <a:ln w="3175">
                  <a:noFill/>
                </a:ln>
                <a:cs typeface="Segoe UI Semibold"/>
              </a:rPr>
              <a:t>Use Automation Rules to:</a:t>
            </a:r>
          </a:p>
          <a:p>
            <a:pPr lvl="0" defTabSz="797968">
              <a:spcBef>
                <a:spcPct val="0"/>
              </a:spcBef>
              <a:spcAft>
                <a:spcPts val="800"/>
              </a:spcAft>
              <a:defRPr/>
            </a:pPr>
            <a:r>
              <a:rPr lang="en-US" sz="1800" dirty="0">
                <a:ln w="3175">
                  <a:noFill/>
                </a:ln>
                <a:cs typeface="Segoe UI Semibold"/>
              </a:rPr>
              <a:t>Automate incident configuration - Directly set incident status or severity, assign an owner, or add a tag when an incident is created, without the need for running a playbook.</a:t>
            </a:r>
          </a:p>
          <a:p>
            <a:pPr lvl="0" defTabSz="797968">
              <a:spcBef>
                <a:spcPct val="0"/>
              </a:spcBef>
              <a:spcAft>
                <a:spcPts val="800"/>
              </a:spcAft>
              <a:defRPr/>
            </a:pPr>
            <a:r>
              <a:rPr lang="en-US" sz="1800" dirty="0">
                <a:ln w="3175">
                  <a:noFill/>
                </a:ln>
                <a:cs typeface="Segoe UI Semibold"/>
              </a:rPr>
              <a:t>Trigger playbooks for Microsoft Providers - Automate the handling of Microsoft security alerts by applying rules to incidents created from the alerts.</a:t>
            </a:r>
          </a:p>
          <a:p>
            <a:pPr lvl="0" defTabSz="797968">
              <a:spcBef>
                <a:spcPct val="0"/>
              </a:spcBef>
              <a:spcAft>
                <a:spcPts val="800"/>
              </a:spcAft>
              <a:defRPr/>
            </a:pPr>
            <a:r>
              <a:rPr lang="en-US" sz="1800" dirty="0">
                <a:ln w="3175">
                  <a:noFill/>
                </a:ln>
                <a:cs typeface="Segoe UI Semibold"/>
              </a:rPr>
              <a:t>Run playbooks on incidents - You can still run playbooks from your automation rules to integrate with other services or create complex logic chains. The rules pass the incidents to playbooks with all their details, including alerts and entities.</a:t>
            </a:r>
          </a:p>
          <a:p>
            <a:pPr lvl="0" defTabSz="797968">
              <a:spcBef>
                <a:spcPct val="0"/>
              </a:spcBef>
              <a:spcAft>
                <a:spcPts val="800"/>
              </a:spcAft>
              <a:defRPr/>
            </a:pPr>
            <a:r>
              <a:rPr lang="en-US" sz="1800" dirty="0">
                <a:ln w="3175">
                  <a:noFill/>
                </a:ln>
                <a:cs typeface="Segoe UI Semibold"/>
              </a:rPr>
              <a:t>Apply incident suppression - You can use rules to automatically resolve incidents that are known false/benign positives – for example, when running penetration tests, doing scheduled maintenance or upgrades, or testing automation procedures.</a:t>
            </a: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Solutions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solutions provide in-product discoverability, single-step deployment, and enablement of end-to-end product, domain, and/or vertical scenarios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experience is powered by Azure Marketplace for solutions’ discoverability, deployment, and enablement, and by Microsoft Partner Center for solutions’ authoring and publishing.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Customers can easily discover packaged content and integrations that deliver value for a product, domain, or vertical within Azure Sentinel.</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Customers can easily deploy content in a single step, and optionally enable content to get started immediately.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Providers or partners can deliver combined product or domain or vertical value using solutions in Azure Sentinel, and also be able to productize investments.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https://docs.microsoft.com/en-us/azure/sentinel/sentinel-solutions</a:t>
            </a:r>
          </a:p>
          <a:p>
            <a:pPr lvl="0" defTabSz="797968">
              <a:spcBef>
                <a:spcPct val="0"/>
              </a:spcBef>
              <a:spcAft>
                <a:spcPts val="800"/>
              </a:spcAft>
              <a:defRPr/>
            </a:pPr>
            <a:r>
              <a:rPr lang="en-US" sz="1800" dirty="0">
                <a:ln w="3175">
                  <a:noFill/>
                </a:ln>
                <a:cs typeface="Segoe UI Semibold"/>
              </a:rPr>
              <a:t>https://docs.microsoft.com/en-us/azure/sentinel/sentinel-solutions-deploy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311574419"/>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Enrich the insights you get with Azure Sentinel by bringing in alerts from your current SIEM.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built-in machine learning models can help reduce the false positives you’re seeing in your current SIEM, and enable your security team focus on only the alerts that matter.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connect your existing SIEM to Azure Sentinel in two ways: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current SIEM uses CEF for alerts or events, Azure Sentinel has a native CEF connector</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 are using a log forwarder, utilize the Logstash connector for Log Analytics to forward logs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team is more comfortable working within your existing SIEM, Microsoft Security Graph API can serve to connect Azure Sentinel to your current toolset.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Graph API allows you to integrate Microsoft alerts into numerous 3rd party tools, including other SIEMs. </a:t>
            </a:r>
          </a:p>
        </p:txBody>
      </p:sp>
    </p:spTree>
    <p:extLst>
      <p:ext uri="{BB962C8B-B14F-4D97-AF65-F5344CB8AC3E}">
        <p14:creationId xmlns:p14="http://schemas.microsoft.com/office/powerpoint/2010/main" val="1932242793"/>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AA0-AACF-4E3C-919B-6AE0BA9D47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C336E-8E3F-4C7A-951F-B99FDC1812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866B2F-6CF9-463E-8AE0-8B0988B999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84988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Open source community (</a:t>
            </a:r>
            <a:r>
              <a:rPr lang="en-US" sz="1800" dirty="0">
                <a:latin typeface="Segoe UI" panose="020B0502040204020203" pitchFamily="34" charset="0"/>
                <a:cs typeface="Segoe UI" panose="020B0502040204020203" pitchFamily="34" charset="0"/>
                <a:hlinkClick r:id="rId3"/>
              </a:rPr>
              <a:t>https://github.com/Azure/Azure-Sentinel</a:t>
            </a:r>
            <a:r>
              <a:rPr lang="en-US" sz="1800" dirty="0">
                <a:latin typeface="Segoe UI" panose="020B0502040204020203" pitchFamily="34" charset="0"/>
                <a:cs typeface="Segoe UI" panose="020B0502040204020203" pitchFamily="34" charset="0"/>
              </a:rPr>
              <a:t>) to facilitate collaboration among customers and partners using GitHub. ​ Explore sample content for alert rules, Add-ons, playbooks and more.</a:t>
            </a:r>
          </a:p>
          <a:p>
            <a:pPr lvl="0" defTabSz="797968">
              <a:spcBef>
                <a:spcPct val="0"/>
              </a:spcBef>
              <a:spcAft>
                <a:spcPts val="800"/>
              </a:spcAft>
              <a:defRPr/>
            </a:pPr>
            <a:r>
              <a:rPr lang="en-US" sz="1800" dirty="0">
                <a:ln w="3175">
                  <a:noFill/>
                </a:ln>
                <a:cs typeface="Segoe UI Semibold"/>
              </a:rPr>
              <a:t>Join the Azure Sentinel community to interact with other customers and experts to learn, provide feedback and share knowledge about Azure Sentinel. </a:t>
            </a:r>
          </a:p>
        </p:txBody>
      </p:sp>
      <p:pic>
        <p:nvPicPr>
          <p:cNvPr id="4" name="Picture 3">
            <a:extLst>
              <a:ext uri="{FF2B5EF4-FFF2-40B4-BE49-F238E27FC236}">
                <a16:creationId xmlns:a16="http://schemas.microsoft.com/office/drawing/2014/main" id="{29FAF358-5B5F-4682-BD57-528D8867F206}"/>
              </a:ext>
            </a:extLst>
          </p:cNvPr>
          <p:cNvPicPr>
            <a:picLocks noChangeAspect="1"/>
          </p:cNvPicPr>
          <p:nvPr/>
        </p:nvPicPr>
        <p:blipFill>
          <a:blip r:embed="rId4"/>
          <a:stretch>
            <a:fillRect/>
          </a:stretch>
        </p:blipFill>
        <p:spPr>
          <a:xfrm>
            <a:off x="1109565" y="2361447"/>
            <a:ext cx="9639300" cy="3819525"/>
          </a:xfrm>
          <a:prstGeom prst="rect">
            <a:avLst/>
          </a:prstGeom>
        </p:spPr>
      </p:pic>
    </p:spTree>
    <p:extLst>
      <p:ext uri="{BB962C8B-B14F-4D97-AF65-F5344CB8AC3E}">
        <p14:creationId xmlns:p14="http://schemas.microsoft.com/office/powerpoint/2010/main" val="2554008242"/>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Where is data stored (geo-location) for an Azure Sentinel instance?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6137645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Migrating to Sentinel</a:t>
            </a:r>
          </a:p>
        </p:txBody>
      </p:sp>
    </p:spTree>
    <p:extLst>
      <p:ext uri="{BB962C8B-B14F-4D97-AF65-F5344CB8AC3E}">
        <p14:creationId xmlns:p14="http://schemas.microsoft.com/office/powerpoint/2010/main" val="258223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to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is redefined on-premises and cloud security.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With its market leading SIEM and SOAR capabilities, customers are exploring the possibilities it provides.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One barrier to adoption is the migration of their current SIEM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Companies have invested heavily into current SIEM and Security Solutions with both time, money and staff skills.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Migrating to Azure Sentinel can present many different challenges.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Examples : Splunk, </a:t>
            </a:r>
            <a:r>
              <a:rPr lang="en-US" sz="1800" dirty="0" err="1">
                <a:latin typeface="Segoe UI" panose="020B0502040204020203" pitchFamily="34" charset="0"/>
                <a:cs typeface="Segoe UI" panose="020B0502040204020203" pitchFamily="34" charset="0"/>
              </a:rPr>
              <a:t>QRadar</a:t>
            </a:r>
            <a:r>
              <a:rPr lang="en-US" sz="1800" dirty="0">
                <a:latin typeface="Segoe UI" panose="020B0502040204020203" pitchFamily="34" charset="0"/>
                <a:cs typeface="Segoe UI" panose="020B0502040204020203" pitchFamily="34" charset="0"/>
              </a:rPr>
              <a:t>, ArcSight</a:t>
            </a:r>
          </a:p>
        </p:txBody>
      </p:sp>
    </p:spTree>
    <p:extLst>
      <p:ext uri="{BB962C8B-B14F-4D97-AF65-F5344CB8AC3E}">
        <p14:creationId xmlns:p14="http://schemas.microsoft.com/office/powerpoint/2010/main" val="4277660594"/>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Evaluating a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Customer’s should evaluate moving to a new SIEM based on the following: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Attack detection coverage</a:t>
            </a:r>
            <a:r>
              <a:rPr lang="en-US" sz="1800" dirty="0">
                <a:latin typeface="Segoe UI" panose="020B0502040204020203" pitchFamily="34" charset="0"/>
                <a:cs typeface="Segoe UI" panose="020B0502040204020203" pitchFamily="34" charset="0"/>
              </a:rPr>
              <a:t> : Compare how well each SIEM is able to detect the full range of attacks using MITRE ATT&amp;CK or a similar framework.</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Responsiveness</a:t>
            </a:r>
            <a:r>
              <a:rPr lang="en-US" sz="1800" dirty="0">
                <a:latin typeface="Segoe UI" panose="020B0502040204020203" pitchFamily="34" charset="0"/>
                <a:cs typeface="Segoe UI" panose="020B0502040204020203" pitchFamily="34" charset="0"/>
              </a:rPr>
              <a:t> : Measure the mean time to acknowledge (MTTA), which is the time between when an alert appeared in the SIEM and when the analyst first started working on it. This will likely be similar between any SIEMs.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Mean time to remediate (MTTR)</a:t>
            </a:r>
            <a:r>
              <a:rPr lang="en-US" sz="1800" dirty="0">
                <a:latin typeface="Segoe UI" panose="020B0502040204020203" pitchFamily="34" charset="0"/>
                <a:cs typeface="Segoe UI" panose="020B0502040204020203" pitchFamily="34" charset="0"/>
              </a:rPr>
              <a:t> : Compare incidents investigated by each SIEM (with </a:t>
            </a:r>
            <a:r>
              <a:rPr lang="en-US" sz="1800" dirty="0" err="1">
                <a:latin typeface="Segoe UI" panose="020B0502040204020203" pitchFamily="34" charset="0"/>
                <a:cs typeface="Segoe UI" panose="020B0502040204020203" pitchFamily="34" charset="0"/>
              </a:rPr>
              <a:t>analystsat</a:t>
            </a:r>
            <a:r>
              <a:rPr lang="en-US" sz="1800" dirty="0">
                <a:latin typeface="Segoe UI" panose="020B0502040204020203" pitchFamily="34" charset="0"/>
                <a:cs typeface="Segoe UI" panose="020B0502040204020203" pitchFamily="34" charset="0"/>
              </a:rPr>
              <a:t> an equivalent skill level).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***Hunting speed and agility</a:t>
            </a:r>
            <a:r>
              <a:rPr lang="en-US" sz="1800" dirty="0">
                <a:latin typeface="Segoe UI" panose="020B0502040204020203" pitchFamily="34" charset="0"/>
                <a:cs typeface="Segoe UI" panose="020B0502040204020203" pitchFamily="34" charset="0"/>
              </a:rPr>
              <a:t> : Measure how fast your teams can hunt—starting from a fully formed hypothesis, to querying the data, to getting the results on each SIEM platform.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Capacity growth friction</a:t>
            </a:r>
            <a:r>
              <a:rPr lang="en-US" sz="1800" dirty="0">
                <a:latin typeface="Segoe UI" panose="020B0502040204020203" pitchFamily="34" charset="0"/>
                <a:cs typeface="Segoe UI" panose="020B0502040204020203" pitchFamily="34" charset="0"/>
              </a:rPr>
              <a:t> : Compare the level of difficulty in adding capacity as your cloud use grows. This is particularly important because cloud services and applications tend to generate more log data than traditional on-premises workloads.</a:t>
            </a:r>
          </a:p>
        </p:txBody>
      </p:sp>
    </p:spTree>
    <p:extLst>
      <p:ext uri="{BB962C8B-B14F-4D97-AF65-F5344CB8AC3E}">
        <p14:creationId xmlns:p14="http://schemas.microsoft.com/office/powerpoint/2010/main" val="3777878735"/>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It’s Inevitable - Side by side operation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There are several models you can choose from to approach the side-by-side phase of the migration process.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Azure Sentinel to your legacy SIEM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your legacy SIEM to Azure Sentinel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Using Azure Sentinel and your legacy SIEM side by side, as two separate panes of glass.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Azure Sentinel to your existing SIEM, typically using Azure Sentinel to analyze your cloud data sources. (not optimal)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your existing SIEM to Azure Sentinel. (recommended)</a:t>
            </a:r>
          </a:p>
        </p:txBody>
      </p:sp>
    </p:spTree>
    <p:extLst>
      <p:ext uri="{BB962C8B-B14F-4D97-AF65-F5344CB8AC3E}">
        <p14:creationId xmlns:p14="http://schemas.microsoft.com/office/powerpoint/2010/main" val="2249981453"/>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Considerations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Things to consider when discussion with customers: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Data Sources / Logs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 Fields and Mappings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Native / Custom Connectors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 Queries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Rules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Remediation Actions (Cloud vs On-Premises)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Workbooks / Dashboard / 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and Permissions</a:t>
            </a:r>
          </a:p>
        </p:txBody>
      </p:sp>
    </p:spTree>
    <p:extLst>
      <p:ext uri="{BB962C8B-B14F-4D97-AF65-F5344CB8AC3E}">
        <p14:creationId xmlns:p14="http://schemas.microsoft.com/office/powerpoint/2010/main" val="1315770138"/>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Data Sources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Migration is a prime opportunity to re-evaluate your security needs and cull content that’s no longer useful.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is especially important when dealing with a SIEM, where the amount of data ingested has a cost implication for your business.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Begin by prioritizing your data sources.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Is this data source valuable?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any lingering gaps in visibility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your legacy SIEM and determine how you can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close them.</a:t>
            </a:r>
          </a:p>
        </p:txBody>
      </p:sp>
      <p:pic>
        <p:nvPicPr>
          <p:cNvPr id="4" name="Picture 3">
            <a:extLst>
              <a:ext uri="{FF2B5EF4-FFF2-40B4-BE49-F238E27FC236}">
                <a16:creationId xmlns:a16="http://schemas.microsoft.com/office/drawing/2014/main" id="{DDCE9FCB-53E7-4C0E-A57E-79E78A5E036A}"/>
              </a:ext>
            </a:extLst>
          </p:cNvPr>
          <p:cNvPicPr>
            <a:picLocks noChangeAspect="1"/>
          </p:cNvPicPr>
          <p:nvPr/>
        </p:nvPicPr>
        <p:blipFill>
          <a:blip r:embed="rId3"/>
          <a:stretch>
            <a:fillRect/>
          </a:stretch>
        </p:blipFill>
        <p:spPr>
          <a:xfrm>
            <a:off x="5480382" y="2231857"/>
            <a:ext cx="5165977" cy="3203658"/>
          </a:xfrm>
          <a:prstGeom prst="rect">
            <a:avLst/>
          </a:prstGeom>
        </p:spPr>
      </p:pic>
    </p:spTree>
    <p:extLst>
      <p:ext uri="{BB962C8B-B14F-4D97-AF65-F5344CB8AC3E}">
        <p14:creationId xmlns:p14="http://schemas.microsoft.com/office/powerpoint/2010/main" val="3177010440"/>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requires a clear strategy and a detailed implementation plan to achieve your business goals while reducing security risks.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When planning your detection migration, create checklists and important points to consider before you begin the rule-migration steps.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Also, include useful resources to help prepare your team for the journey.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Azure Sentinel uses ML analytics to produce high-fidelity and actionable incidents, it’s likely that some of your existing detections won’t be required anymore.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Don’t migrate all the rules blindly; focus on quality, not quantity</a:t>
            </a:r>
          </a:p>
        </p:txBody>
      </p:sp>
    </p:spTree>
    <p:extLst>
      <p:ext uri="{BB962C8B-B14F-4D97-AF65-F5344CB8AC3E}">
        <p14:creationId xmlns:p14="http://schemas.microsoft.com/office/powerpoint/2010/main" val="1296303605"/>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is not a trivial task. It requires a clear strategy and a detailed implementation plan to achieve business goals while reducing the security risk of not having enough detection coverage.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A screenshot of a computer&#10;&#10;Description automatically generated with medium confidence">
            <a:extLst>
              <a:ext uri="{FF2B5EF4-FFF2-40B4-BE49-F238E27FC236}">
                <a16:creationId xmlns:a16="http://schemas.microsoft.com/office/drawing/2014/main" id="{628BA019-07E3-4B58-84A4-5510566E5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266" y="1770072"/>
            <a:ext cx="8112757" cy="4498966"/>
          </a:xfrm>
          <a:prstGeom prst="rect">
            <a:avLst/>
          </a:prstGeom>
        </p:spPr>
      </p:pic>
    </p:spTree>
    <p:extLst>
      <p:ext uri="{BB962C8B-B14F-4D97-AF65-F5344CB8AC3E}">
        <p14:creationId xmlns:p14="http://schemas.microsoft.com/office/powerpoint/2010/main" val="35031883"/>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3</a:t>
            </a:r>
            <a:r>
              <a:rPr lang="en-US" baseline="30000" dirty="0"/>
              <a:t>rd</a:t>
            </a:r>
            <a:r>
              <a:rPr lang="en-US" dirty="0"/>
              <a:t> Party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3</a:t>
            </a:r>
            <a:r>
              <a:rPr lang="en-US" sz="1800" baseline="30000" dirty="0">
                <a:latin typeface="Segoe UI" panose="020B0502040204020203" pitchFamily="34" charset="0"/>
                <a:cs typeface="Segoe UI" panose="020B0502040204020203" pitchFamily="34" charset="0"/>
              </a:rPr>
              <a:t>rd</a:t>
            </a:r>
            <a:r>
              <a:rPr lang="en-US" sz="1800" dirty="0">
                <a:latin typeface="Segoe UI" panose="020B0502040204020203" pitchFamily="34" charset="0"/>
                <a:cs typeface="Segoe UI" panose="020B0502040204020203" pitchFamily="34" charset="0"/>
              </a:rPr>
              <a:t> Party SIEM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Data Sources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attributes / fields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entities used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criteria / logic</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Trigger Criteria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Diagram&#10;&#10;Description automatically generated">
            <a:extLst>
              <a:ext uri="{FF2B5EF4-FFF2-40B4-BE49-F238E27FC236}">
                <a16:creationId xmlns:a16="http://schemas.microsoft.com/office/drawing/2014/main" id="{3C0DDFDC-D04E-4492-87E9-98E0E2E4A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023" y="1465306"/>
            <a:ext cx="7111754" cy="3927387"/>
          </a:xfrm>
          <a:prstGeom prst="rect">
            <a:avLst/>
          </a:prstGeom>
        </p:spPr>
      </p:pic>
    </p:spTree>
    <p:extLst>
      <p:ext uri="{BB962C8B-B14F-4D97-AF65-F5344CB8AC3E}">
        <p14:creationId xmlns:p14="http://schemas.microsoft.com/office/powerpoint/2010/main" val="1262464538"/>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Construct KQL and test with data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the analytics rules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Test with use cases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playbooks for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Diagram&#10;&#10;Description automatically generated">
            <a:extLst>
              <a:ext uri="{FF2B5EF4-FFF2-40B4-BE49-F238E27FC236}">
                <a16:creationId xmlns:a16="http://schemas.microsoft.com/office/drawing/2014/main" id="{D4AD0CFE-E9E1-4F95-B6C8-A011FD14F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233" y="1355291"/>
            <a:ext cx="5786349" cy="4522104"/>
          </a:xfrm>
          <a:prstGeom prst="rect">
            <a:avLst/>
          </a:prstGeom>
        </p:spPr>
      </p:pic>
    </p:spTree>
    <p:extLst>
      <p:ext uri="{BB962C8B-B14F-4D97-AF65-F5344CB8AC3E}">
        <p14:creationId xmlns:p14="http://schemas.microsoft.com/office/powerpoint/2010/main" val="36833001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Process Flow</a:t>
            </a:r>
          </a:p>
        </p:txBody>
      </p:sp>
      <p:pic>
        <p:nvPicPr>
          <p:cNvPr id="5" name="Picture 4" descr="Diagram&#10;&#10;Description automatically generated">
            <a:extLst>
              <a:ext uri="{FF2B5EF4-FFF2-40B4-BE49-F238E27FC236}">
                <a16:creationId xmlns:a16="http://schemas.microsoft.com/office/drawing/2014/main" id="{8A38F090-3A10-4251-839A-F31482D81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770" y="980605"/>
            <a:ext cx="8181199" cy="5576973"/>
          </a:xfrm>
          <a:prstGeom prst="rect">
            <a:avLst/>
          </a:prstGeom>
        </p:spPr>
      </p:pic>
    </p:spTree>
    <p:extLst>
      <p:ext uri="{BB962C8B-B14F-4D97-AF65-F5344CB8AC3E}">
        <p14:creationId xmlns:p14="http://schemas.microsoft.com/office/powerpoint/2010/main" val="2253391251"/>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Artifacts that can be exported from Splunk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Actions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Source Types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Dashboard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&amp; Permissions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accessible for export via a REST API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Splunk server.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must convert all objects to their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corresponding components in Azure Sentinel.</a:t>
            </a:r>
          </a:p>
        </p:txBody>
      </p:sp>
      <p:pic>
        <p:nvPicPr>
          <p:cNvPr id="4" name="Picture 3" descr="Graphical user interface, text, application&#10;&#10;Description automatically generated">
            <a:extLst>
              <a:ext uri="{FF2B5EF4-FFF2-40B4-BE49-F238E27FC236}">
                <a16:creationId xmlns:a16="http://schemas.microsoft.com/office/drawing/2014/main" id="{DEC5990D-7A66-48D0-8ECE-B36781268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517" y="1463345"/>
            <a:ext cx="5944430" cy="3534268"/>
          </a:xfrm>
          <a:prstGeom prst="rect">
            <a:avLst/>
          </a:prstGeom>
        </p:spPr>
      </p:pic>
    </p:spTree>
    <p:extLst>
      <p:ext uri="{BB962C8B-B14F-4D97-AF65-F5344CB8AC3E}">
        <p14:creationId xmlns:p14="http://schemas.microsoft.com/office/powerpoint/2010/main" val="2903130776"/>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 Side by Side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 Azure Sentinel connector to send alert data to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564EB909-BFB8-4E48-A91C-E4B68620B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49" y="1738627"/>
            <a:ext cx="3625982" cy="2134526"/>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305A3E59-6FB9-4DD5-9EAE-76F71A19F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014" y="1627022"/>
            <a:ext cx="7244054" cy="3877426"/>
          </a:xfrm>
          <a:prstGeom prst="rect">
            <a:avLst/>
          </a:prstGeom>
        </p:spPr>
      </p:pic>
    </p:spTree>
    <p:extLst>
      <p:ext uri="{BB962C8B-B14F-4D97-AF65-F5344CB8AC3E}">
        <p14:creationId xmlns:p14="http://schemas.microsoft.com/office/powerpoint/2010/main" val="4290320214"/>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Exporting Artifacts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 careful exporting artifacts from a customers SIEM environment.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queries may have sensitive information contained in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Watch out for remediation actions that may contain username and passwords.</a:t>
            </a:r>
          </a:p>
        </p:txBody>
      </p:sp>
    </p:spTree>
    <p:extLst>
      <p:ext uri="{BB962C8B-B14F-4D97-AF65-F5344CB8AC3E}">
        <p14:creationId xmlns:p14="http://schemas.microsoft.com/office/powerpoint/2010/main" val="3132355213"/>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Uncoder.io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SOC Prime’s online conversion tool for SIEM search language.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Uncoder.io can convert rules in Sigma or queries from other SIEMs to Azure Sentinel without the need to access the SIEM.  Be careful with sharing queries that may have sensitive information in them.</a:t>
            </a:r>
          </a:p>
        </p:txBody>
      </p:sp>
      <p:pic>
        <p:nvPicPr>
          <p:cNvPr id="4" name="Picture 3">
            <a:extLst>
              <a:ext uri="{FF2B5EF4-FFF2-40B4-BE49-F238E27FC236}">
                <a16:creationId xmlns:a16="http://schemas.microsoft.com/office/drawing/2014/main" id="{C27CD198-3F58-4D0F-A8DF-F3364EBB264F}"/>
              </a:ext>
            </a:extLst>
          </p:cNvPr>
          <p:cNvPicPr>
            <a:picLocks noChangeAspect="1"/>
          </p:cNvPicPr>
          <p:nvPr/>
        </p:nvPicPr>
        <p:blipFill>
          <a:blip r:embed="rId3"/>
          <a:stretch>
            <a:fillRect/>
          </a:stretch>
        </p:blipFill>
        <p:spPr>
          <a:xfrm>
            <a:off x="1502229" y="2622412"/>
            <a:ext cx="7723223" cy="3254983"/>
          </a:xfrm>
          <a:prstGeom prst="rect">
            <a:avLst/>
          </a:prstGeom>
        </p:spPr>
      </p:pic>
    </p:spTree>
    <p:extLst>
      <p:ext uri="{BB962C8B-B14F-4D97-AF65-F5344CB8AC3E}">
        <p14:creationId xmlns:p14="http://schemas.microsoft.com/office/powerpoint/2010/main" val="3216112777"/>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Final Checklist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Check critical data</a:t>
            </a:r>
            <a:r>
              <a:rPr lang="en-US" sz="1800" dirty="0">
                <a:latin typeface="Segoe UI" panose="020B0502040204020203" pitchFamily="34" charset="0"/>
                <a:cs typeface="Segoe UI" panose="020B0502040204020203" pitchFamily="34" charset="0"/>
              </a:rPr>
              <a:t>: Make sure sources and alerts are available in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Archive all records</a:t>
            </a:r>
            <a:r>
              <a:rPr lang="en-US" sz="1800" dirty="0">
                <a:latin typeface="Segoe UI" panose="020B0502040204020203" pitchFamily="34" charset="0"/>
                <a:cs typeface="Segoe UI" panose="020B0502040204020203" pitchFamily="34" charset="0"/>
              </a:rPr>
              <a:t>: Save critical records of past incidents and cases (raw data optional) to retain institutional history.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Playbooks</a:t>
            </a:r>
            <a:r>
              <a:rPr lang="en-US" sz="1800" dirty="0">
                <a:latin typeface="Segoe UI" panose="020B0502040204020203" pitchFamily="34" charset="0"/>
                <a:cs typeface="Segoe UI" panose="020B0502040204020203" pitchFamily="34" charset="0"/>
              </a:rPr>
              <a:t>: Update investigation and hunting processes for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Metrics</a:t>
            </a:r>
            <a:r>
              <a:rPr lang="en-US" sz="1800" dirty="0">
                <a:latin typeface="Segoe UI" panose="020B0502040204020203" pitchFamily="34" charset="0"/>
                <a:cs typeface="Segoe UI" panose="020B0502040204020203" pitchFamily="34" charset="0"/>
              </a:rPr>
              <a:t>: Ensure that all key metrics can be obtained completely from Azure Sentinel. Create custom workbooks, or use built-in workbook templates to quickly gain insights as soon as you connect to data sources.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Cases</a:t>
            </a:r>
            <a:r>
              <a:rPr lang="en-US" sz="1800" dirty="0">
                <a:latin typeface="Segoe UI" panose="020B0502040204020203" pitchFamily="34" charset="0"/>
                <a:cs typeface="Segoe UI" panose="020B0502040204020203" pitchFamily="34" charset="0"/>
              </a:rPr>
              <a:t>: Make sure all current cases are transferred to the new system (including required source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SOC analysts</a:t>
            </a:r>
            <a:r>
              <a:rPr lang="en-US" sz="1800" dirty="0">
                <a:latin typeface="Segoe UI" panose="020B0502040204020203" pitchFamily="34" charset="0"/>
                <a:cs typeface="Segoe UI" panose="020B0502040204020203" pitchFamily="34" charset="0"/>
              </a:rPr>
              <a:t>: Make sure everyone on your team is trained on Azure Sentinel and feels comfortable leaving the legacy SIEM.</a:t>
            </a:r>
          </a:p>
        </p:txBody>
      </p:sp>
    </p:spTree>
    <p:extLst>
      <p:ext uri="{BB962C8B-B14F-4D97-AF65-F5344CB8AC3E}">
        <p14:creationId xmlns:p14="http://schemas.microsoft.com/office/powerpoint/2010/main" val="1190141734"/>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APIs</a:t>
            </a:r>
          </a:p>
        </p:txBody>
      </p:sp>
    </p:spTree>
    <p:extLst>
      <p:ext uri="{BB962C8B-B14F-4D97-AF65-F5344CB8AC3E}">
        <p14:creationId xmlns:p14="http://schemas.microsoft.com/office/powerpoint/2010/main" val="15634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Azure Sentinel APIs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We can categorize Azure Sentinel APIs as follows:</a:t>
            </a:r>
          </a:p>
          <a:p>
            <a:pPr lvl="0" defTabSz="797968">
              <a:spcBef>
                <a:spcPct val="0"/>
              </a:spcBef>
              <a:spcAft>
                <a:spcPts val="800"/>
              </a:spcAft>
              <a:defRPr/>
            </a:pPr>
            <a:r>
              <a:rPr lang="en-US" sz="1800" dirty="0">
                <a:ln w="3175">
                  <a:noFill/>
                </a:ln>
                <a:cs typeface="Segoe UI Semibold"/>
              </a:rPr>
              <a:t>Azure Sentinel Management API</a:t>
            </a:r>
          </a:p>
          <a:p>
            <a:pPr lvl="0" defTabSz="797968">
              <a:spcBef>
                <a:spcPct val="0"/>
              </a:spcBef>
              <a:spcAft>
                <a:spcPts val="800"/>
              </a:spcAft>
              <a:defRPr/>
            </a:pPr>
            <a:r>
              <a:rPr lang="en-US" sz="1800" dirty="0">
                <a:ln w="3175">
                  <a:noFill/>
                </a:ln>
                <a:cs typeface="Segoe UI Semibold"/>
              </a:rPr>
              <a:t>Microsoft Graph Security API</a:t>
            </a:r>
          </a:p>
          <a:p>
            <a:pPr lvl="0" defTabSz="797968">
              <a:spcBef>
                <a:spcPct val="0"/>
              </a:spcBef>
              <a:spcAft>
                <a:spcPts val="800"/>
              </a:spcAft>
              <a:defRPr/>
            </a:pPr>
            <a:r>
              <a:rPr lang="en-US" sz="1800" dirty="0">
                <a:ln w="3175">
                  <a:noFill/>
                </a:ln>
                <a:cs typeface="Segoe UI Semibold"/>
              </a:rPr>
              <a:t>Log Analytics API</a:t>
            </a:r>
          </a:p>
          <a:p>
            <a:pPr lvl="0" defTabSz="797968">
              <a:spcBef>
                <a:spcPct val="0"/>
              </a:spcBef>
              <a:spcAft>
                <a:spcPts val="800"/>
              </a:spcAft>
              <a:defRPr/>
            </a:pPr>
            <a:r>
              <a:rPr lang="en-US" sz="1800" dirty="0">
                <a:ln w="3175">
                  <a:noFill/>
                </a:ln>
                <a:cs typeface="Segoe UI Semibold"/>
              </a:rPr>
              <a:t>HTTP Data Collector API</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umbnail image 1 of blog post titled &#10; &#10; &#10;  &#10; &#10; &#10; &#10;    &#10;  &#10;   &#10;    &#10;      &#10;       Azure Sentinel API 101&#10;       &#10;      &#10;     &#10;   &#10;  &#10; &#10;   &#10; &#10; &#10; &#10; &#10; &#10;">
            <a:extLst>
              <a:ext uri="{FF2B5EF4-FFF2-40B4-BE49-F238E27FC236}">
                <a16:creationId xmlns:a16="http://schemas.microsoft.com/office/drawing/2014/main" id="{B4EEBEEB-BF15-436C-BD7B-35D736F39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85" y="2858254"/>
            <a:ext cx="10097752" cy="330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047900"/>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Sentinel Management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Azure Sentinel REST APIs allow you to create and manage data connectors, analytic rules, incidents, bookmarks and get entity information - </a:t>
            </a:r>
            <a:r>
              <a:rPr lang="en-US" sz="1800" dirty="0">
                <a:ln w="3175">
                  <a:noFill/>
                </a:ln>
                <a:cs typeface="Segoe UI Semibold"/>
                <a:hlinkClick r:id="rId3"/>
              </a:rPr>
              <a:t>https://github.com/Azure/azure-rest-api-specs/tree/master/specification/securityinsights/resource-manager/Microsoft.SecurityInsights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7" name="Picture 6">
            <a:extLst>
              <a:ext uri="{FF2B5EF4-FFF2-40B4-BE49-F238E27FC236}">
                <a16:creationId xmlns:a16="http://schemas.microsoft.com/office/drawing/2014/main" id="{C93A86E5-186C-40D6-B762-A9CBF3A52DC2}"/>
              </a:ext>
            </a:extLst>
          </p:cNvPr>
          <p:cNvPicPr>
            <a:picLocks noChangeAspect="1"/>
          </p:cNvPicPr>
          <p:nvPr/>
        </p:nvPicPr>
        <p:blipFill>
          <a:blip r:embed="rId4"/>
          <a:stretch>
            <a:fillRect/>
          </a:stretch>
        </p:blipFill>
        <p:spPr>
          <a:xfrm>
            <a:off x="2924676" y="2231824"/>
            <a:ext cx="5774155" cy="4091356"/>
          </a:xfrm>
          <a:prstGeom prst="rect">
            <a:avLst/>
          </a:prstGeom>
        </p:spPr>
      </p:pic>
    </p:spTree>
    <p:extLst>
      <p:ext uri="{BB962C8B-B14F-4D97-AF65-F5344CB8AC3E}">
        <p14:creationId xmlns:p14="http://schemas.microsoft.com/office/powerpoint/2010/main" val="494851703"/>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Microsoft Graph Security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Microsoft Graph Security API uses</a:t>
            </a:r>
          </a:p>
          <a:p>
            <a:pPr lvl="0" defTabSz="797968">
              <a:spcBef>
                <a:spcPct val="0"/>
              </a:spcBef>
              <a:spcAft>
                <a:spcPts val="800"/>
              </a:spcAft>
              <a:defRPr/>
            </a:pPr>
            <a:r>
              <a:rPr lang="en-US" sz="1800" dirty="0">
                <a:ln w="3175">
                  <a:noFill/>
                </a:ln>
                <a:cs typeface="Segoe UI Semibold"/>
              </a:rPr>
              <a:t>GET security alerts.</a:t>
            </a:r>
          </a:p>
          <a:p>
            <a:pPr lvl="0" defTabSz="797968">
              <a:spcBef>
                <a:spcPct val="0"/>
              </a:spcBef>
              <a:spcAft>
                <a:spcPts val="800"/>
              </a:spcAft>
              <a:defRPr/>
            </a:pPr>
            <a:r>
              <a:rPr lang="en-US" sz="1800" dirty="0">
                <a:ln w="3175">
                  <a:noFill/>
                </a:ln>
                <a:cs typeface="Segoe UI Semibold"/>
              </a:rPr>
              <a:t>POST security alerts.</a:t>
            </a:r>
          </a:p>
          <a:p>
            <a:pPr lvl="0" defTabSz="797968">
              <a:spcBef>
                <a:spcPct val="0"/>
              </a:spcBef>
              <a:spcAft>
                <a:spcPts val="800"/>
              </a:spcAft>
              <a:defRPr/>
            </a:pPr>
            <a:r>
              <a:rPr lang="en-US" sz="1800" dirty="0">
                <a:ln w="3175">
                  <a:noFill/>
                </a:ln>
                <a:cs typeface="Segoe UI Semibold"/>
              </a:rPr>
              <a:t>Ingest TI into Sentinel.</a:t>
            </a:r>
          </a:p>
        </p:txBody>
      </p:sp>
      <p:pic>
        <p:nvPicPr>
          <p:cNvPr id="4098" name="Picture 2" descr="thumbnail image 3 of blog post titled &#10; &#10; &#10;  &#10; &#10; &#10; &#10;    &#10;  &#10;   &#10;    &#10;      &#10;       Azure Sentinel API 101&#10;       &#10;      &#10;     &#10;   &#10;  &#10; &#10;   &#10; &#10; &#10; &#10; &#10; &#10;">
            <a:extLst>
              <a:ext uri="{FF2B5EF4-FFF2-40B4-BE49-F238E27FC236}">
                <a16:creationId xmlns:a16="http://schemas.microsoft.com/office/drawing/2014/main" id="{64B0BD59-519A-46E2-8145-AC0EAE76F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317" y="1138024"/>
            <a:ext cx="6566484" cy="4108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6683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Log Analytics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5591481" cy="4507043"/>
          </a:xfrm>
        </p:spPr>
        <p:txBody>
          <a:bodyPr/>
          <a:lstStyle/>
          <a:p>
            <a:pPr lvl="0" defTabSz="797968">
              <a:spcBef>
                <a:spcPct val="0"/>
              </a:spcBef>
              <a:spcAft>
                <a:spcPts val="800"/>
              </a:spcAft>
              <a:defRPr/>
            </a:pPr>
            <a:r>
              <a:rPr lang="en-US" sz="1800" dirty="0">
                <a:ln w="3175">
                  <a:noFill/>
                </a:ln>
                <a:cs typeface="Segoe UI Semibold"/>
              </a:rPr>
              <a:t>Log Analytics API uses</a:t>
            </a:r>
          </a:p>
          <a:p>
            <a:pPr lvl="0" defTabSz="797968">
              <a:spcBef>
                <a:spcPct val="0"/>
              </a:spcBef>
              <a:spcAft>
                <a:spcPts val="800"/>
              </a:spcAft>
              <a:defRPr/>
            </a:pPr>
            <a:r>
              <a:rPr lang="en-US" sz="1800" dirty="0">
                <a:ln w="3175">
                  <a:noFill/>
                </a:ln>
                <a:cs typeface="Segoe UI Semibold"/>
              </a:rPr>
              <a:t>GET / POST data stored in a Log Analytics workspace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As well as call rate limits and daily quota caps, there are also limits on queries themselves: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Queries cannot return more than 500,000 rows</a:t>
            </a:r>
          </a:p>
          <a:p>
            <a:pPr lvl="0" defTabSz="797968">
              <a:spcBef>
                <a:spcPct val="0"/>
              </a:spcBef>
              <a:spcAft>
                <a:spcPts val="800"/>
              </a:spcAft>
              <a:defRPr/>
            </a:pPr>
            <a:r>
              <a:rPr lang="en-US" sz="1800" dirty="0">
                <a:ln w="3175">
                  <a:noFill/>
                </a:ln>
                <a:cs typeface="Segoe UI Semibold"/>
              </a:rPr>
              <a:t>Queries cannot return more than 64,000,000 bytes (~61 MiB total data)</a:t>
            </a:r>
          </a:p>
          <a:p>
            <a:pPr lvl="0" defTabSz="797968">
              <a:spcBef>
                <a:spcPct val="0"/>
              </a:spcBef>
              <a:spcAft>
                <a:spcPts val="800"/>
              </a:spcAft>
              <a:defRPr/>
            </a:pPr>
            <a:r>
              <a:rPr lang="en-US" sz="1800" dirty="0">
                <a:ln w="3175">
                  <a:noFill/>
                </a:ln>
                <a:cs typeface="Segoe UI Semibold"/>
              </a:rPr>
              <a:t>Queries cannot run longer than 10 minutes by default. See this for details.</a:t>
            </a:r>
          </a:p>
        </p:txBody>
      </p:sp>
      <p:pic>
        <p:nvPicPr>
          <p:cNvPr id="3074" name="Picture 2" descr="thumbnail image 4 of blog post titled &#10; &#10; &#10;  &#10; &#10; &#10; &#10;    &#10;  &#10;   &#10;    &#10;      &#10;       Azure Sentinel API 101&#10;       &#10;      &#10;     &#10;   &#10;  &#10; &#10;   &#10; &#10; &#10; &#10; &#10; &#10;">
            <a:extLst>
              <a:ext uri="{FF2B5EF4-FFF2-40B4-BE49-F238E27FC236}">
                <a16:creationId xmlns:a16="http://schemas.microsoft.com/office/drawing/2014/main" id="{1677922B-5556-4C73-AE6B-F697F6D97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665" y="980605"/>
            <a:ext cx="5375511" cy="3064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506016"/>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HTTP Data Collector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732863" cy="5375990"/>
          </a:xfrm>
        </p:spPr>
        <p:txBody>
          <a:bodyPr/>
          <a:lstStyle/>
          <a:p>
            <a:pPr lvl="0" defTabSz="797968">
              <a:spcBef>
                <a:spcPct val="0"/>
              </a:spcBef>
              <a:spcAft>
                <a:spcPts val="800"/>
              </a:spcAft>
              <a:defRPr/>
            </a:pPr>
            <a:r>
              <a:rPr lang="en-US" sz="1800" dirty="0">
                <a:ln w="3175">
                  <a:noFill/>
                </a:ln>
                <a:cs typeface="Segoe UI Semibold"/>
              </a:rPr>
              <a:t>You can use the HTTP Data Collector API to send log data </a:t>
            </a:r>
            <a:br>
              <a:rPr lang="en-US" sz="1800" dirty="0">
                <a:ln w="3175">
                  <a:noFill/>
                </a:ln>
                <a:cs typeface="Segoe UI Semibold"/>
              </a:rPr>
            </a:br>
            <a:r>
              <a:rPr lang="en-US" sz="1800" dirty="0">
                <a:ln w="3175">
                  <a:noFill/>
                </a:ln>
                <a:cs typeface="Segoe UI Semibold"/>
              </a:rPr>
              <a:t>to a Log Analytics from any client that can call a REST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There are some constraints around the data posted to the </a:t>
            </a:r>
            <a:br>
              <a:rPr lang="en-US" sz="1800" dirty="0">
                <a:ln w="3175">
                  <a:noFill/>
                </a:ln>
                <a:cs typeface="Segoe UI Semibold"/>
              </a:rPr>
            </a:br>
            <a:r>
              <a:rPr lang="en-US" sz="1800" dirty="0">
                <a:ln w="3175">
                  <a:noFill/>
                </a:ln>
                <a:cs typeface="Segoe UI Semibold"/>
              </a:rPr>
              <a:t>HTTP Data Collector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30 MB per post to Azure Monitor Data Collector</a:t>
            </a:r>
            <a:br>
              <a:rPr lang="en-US" sz="1800" dirty="0">
                <a:ln w="3175">
                  <a:noFill/>
                </a:ln>
                <a:cs typeface="Segoe UI Semibold"/>
              </a:rPr>
            </a:br>
            <a:r>
              <a:rPr lang="en-US" sz="1800" dirty="0">
                <a:ln w="3175">
                  <a:noFill/>
                </a:ln>
                <a:cs typeface="Segoe UI Semibold"/>
              </a:rPr>
              <a:t> API. This is a size limit for a single post. If the data from a </a:t>
            </a:r>
            <a:br>
              <a:rPr lang="en-US" sz="1800" dirty="0">
                <a:ln w="3175">
                  <a:noFill/>
                </a:ln>
                <a:cs typeface="Segoe UI Semibold"/>
              </a:rPr>
            </a:br>
            <a:r>
              <a:rPr lang="en-US" sz="1800" dirty="0">
                <a:ln w="3175">
                  <a:noFill/>
                </a:ln>
                <a:cs typeface="Segoe UI Semibold"/>
              </a:rPr>
              <a:t>single post that exceeds 30 MB, you should split the data </a:t>
            </a:r>
            <a:br>
              <a:rPr lang="en-US" sz="1800" dirty="0">
                <a:ln w="3175">
                  <a:noFill/>
                </a:ln>
                <a:cs typeface="Segoe UI Semibold"/>
              </a:rPr>
            </a:br>
            <a:r>
              <a:rPr lang="en-US" sz="1800" dirty="0">
                <a:ln w="3175">
                  <a:noFill/>
                </a:ln>
                <a:cs typeface="Segoe UI Semibold"/>
              </a:rPr>
              <a:t>up to smaller sized chunks and send them concurrently.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32 KB limit for field values. If the field value is greater than 32 KB, the data will be truncated.</a:t>
            </a:r>
          </a:p>
          <a:p>
            <a:pPr lvl="0" defTabSz="797968">
              <a:spcBef>
                <a:spcPct val="0"/>
              </a:spcBef>
              <a:spcAft>
                <a:spcPts val="800"/>
              </a:spcAft>
              <a:defRPr/>
            </a:pPr>
            <a:r>
              <a:rPr lang="en-US" sz="1800" dirty="0">
                <a:ln w="3175">
                  <a:noFill/>
                </a:ln>
                <a:cs typeface="Segoe UI Semibold"/>
              </a:rPr>
              <a:t>Recommended maximum number of fields for a given type is 50. This is a practical limit from a usability and search experience perspective.</a:t>
            </a:r>
          </a:p>
          <a:p>
            <a:pPr lvl="0" defTabSz="797968">
              <a:spcBef>
                <a:spcPct val="0"/>
              </a:spcBef>
              <a:spcAft>
                <a:spcPts val="800"/>
              </a:spcAft>
              <a:defRPr/>
            </a:pPr>
            <a:r>
              <a:rPr lang="en-US" sz="1800" dirty="0">
                <a:ln w="3175">
                  <a:noFill/>
                </a:ln>
                <a:cs typeface="Segoe UI Semibold"/>
              </a:rPr>
              <a:t>A table in a Log Analytics workspace only supports up to 500 columns (referred to as a field in this article).</a:t>
            </a:r>
          </a:p>
          <a:p>
            <a:pPr lvl="0" defTabSz="797968">
              <a:spcBef>
                <a:spcPct val="0"/>
              </a:spcBef>
              <a:spcAft>
                <a:spcPts val="800"/>
              </a:spcAft>
              <a:defRPr/>
            </a:pPr>
            <a:r>
              <a:rPr lang="en-US" sz="1800" dirty="0">
                <a:ln w="3175">
                  <a:noFill/>
                </a:ln>
                <a:cs typeface="Segoe UI Semibold"/>
              </a:rPr>
              <a:t>The maximum number of characters for the column name is 500.</a:t>
            </a:r>
          </a:p>
        </p:txBody>
      </p:sp>
      <p:pic>
        <p:nvPicPr>
          <p:cNvPr id="2050" name="Picture 2" descr="thumbnail image 6 of blog post titled &#10; &#10; &#10;  &#10; &#10; &#10; &#10;    &#10;  &#10;   &#10;    &#10;      &#10;       Azure Sentinel API 101&#10;       &#10;      &#10;     &#10;   &#10;  &#10; &#10;   &#10; &#10; &#10; &#10; &#10; &#10;">
            <a:extLst>
              <a:ext uri="{FF2B5EF4-FFF2-40B4-BE49-F238E27FC236}">
                <a16:creationId xmlns:a16="http://schemas.microsoft.com/office/drawing/2014/main" id="{99FDF7B3-36B8-40FB-AD7D-C5BD48C64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889" y="493294"/>
            <a:ext cx="4504746" cy="321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900400"/>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First West Credit Union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676716" cy="3611642"/>
          </a:xfrm>
        </p:spPr>
        <p:txBody>
          <a:bodyPr/>
          <a:lstStyle/>
          <a:p>
            <a:pPr>
              <a:lnSpc>
                <a:spcPct val="100000"/>
              </a:lnSpc>
              <a:spcAft>
                <a:spcPts val="1000"/>
              </a:spcAft>
            </a:pPr>
            <a:r>
              <a:rPr lang="en-US" sz="1800" dirty="0"/>
              <a:t>In fact, the security and operations team spent almost three months just moving Office 365 logs into ArcSight. It required another year and a half of work to have the SIEM running with about 80 percent of the organization’s logs from across its Azure, Microsoft 365, and on-premises solutions. </a:t>
            </a:r>
          </a:p>
          <a:p>
            <a:pPr>
              <a:lnSpc>
                <a:spcPct val="100000"/>
              </a:lnSpc>
              <a:spcAft>
                <a:spcPts val="1000"/>
              </a:spcAft>
            </a:pPr>
            <a:endParaRPr lang="en-US" sz="1800" dirty="0"/>
          </a:p>
          <a:p>
            <a:pPr>
              <a:lnSpc>
                <a:spcPct val="100000"/>
              </a:lnSpc>
              <a:spcAft>
                <a:spcPts val="1000"/>
              </a:spcAft>
            </a:pPr>
            <a:r>
              <a:rPr lang="en-US" sz="1800" dirty="0"/>
              <a:t>“We could onboard our logs from Azure and Office 365 in literally one click”</a:t>
            </a:r>
          </a:p>
          <a:p>
            <a:pPr>
              <a:lnSpc>
                <a:spcPct val="100000"/>
              </a:lnSpc>
              <a:spcAft>
                <a:spcPts val="1000"/>
              </a:spcAft>
            </a:pPr>
            <a:endParaRPr lang="en-US" sz="1800" b="1" dirty="0"/>
          </a:p>
          <a:p>
            <a:pPr>
              <a:lnSpc>
                <a:spcPct val="100000"/>
              </a:lnSpc>
              <a:spcAft>
                <a:spcPts val="1000"/>
              </a:spcAft>
            </a:pPr>
            <a:r>
              <a:rPr lang="en-US" sz="1800" dirty="0"/>
              <a:t>Using the playbook capabilities in Azure Sentinel to develop automated responses to security alerts or investigations that use Azure Logic Apps to perform actions across various security solutions.</a:t>
            </a:r>
          </a:p>
          <a:p>
            <a:pPr>
              <a:lnSpc>
                <a:spcPct val="100000"/>
              </a:lnSpc>
              <a:spcAft>
                <a:spcPts val="1000"/>
              </a:spcAft>
            </a:pPr>
            <a:endParaRPr lang="en-US" sz="1800" dirty="0"/>
          </a:p>
          <a:p>
            <a:pPr>
              <a:lnSpc>
                <a:spcPct val="100000"/>
              </a:lnSpc>
              <a:spcAft>
                <a:spcPts val="1000"/>
              </a:spcAft>
            </a:pPr>
            <a:r>
              <a:rPr lang="en-US" sz="1800" dirty="0"/>
              <a:t>First West uses Azure Sentinel in conjunction with its </a:t>
            </a:r>
            <a:br>
              <a:rPr lang="en-US" sz="1800" dirty="0"/>
            </a:br>
            <a:r>
              <a:rPr lang="en-US" sz="1800" dirty="0"/>
              <a:t>service desk ticketing solution, ServiceNow, and other </a:t>
            </a:r>
            <a:br>
              <a:rPr lang="en-US" sz="1800" dirty="0"/>
            </a:br>
            <a:r>
              <a:rPr lang="en-US" sz="1800" dirty="0"/>
              <a:t>third-party systems using Azure Logic Apps.</a:t>
            </a:r>
          </a:p>
        </p:txBody>
      </p:sp>
      <p:pic>
        <p:nvPicPr>
          <p:cNvPr id="4" name="Picture 3" descr="Logo, company name&#10;&#10;Description automatically generated">
            <a:extLst>
              <a:ext uri="{FF2B5EF4-FFF2-40B4-BE49-F238E27FC236}">
                <a16:creationId xmlns:a16="http://schemas.microsoft.com/office/drawing/2014/main" id="{78F1D053-7DDB-46DA-8B74-46C970F3E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243" y="4063221"/>
            <a:ext cx="4876800" cy="1362075"/>
          </a:xfrm>
          <a:prstGeom prst="rect">
            <a:avLst/>
          </a:prstGeom>
        </p:spPr>
      </p:pic>
    </p:spTree>
    <p:extLst>
      <p:ext uri="{BB962C8B-B14F-4D97-AF65-F5344CB8AC3E}">
        <p14:creationId xmlns:p14="http://schemas.microsoft.com/office/powerpoint/2010/main" val="1643394071"/>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ASOS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7015106" cy="3611642"/>
          </a:xfrm>
        </p:spPr>
        <p:txBody>
          <a:bodyPr/>
          <a:lstStyle/>
          <a:p>
            <a:pPr>
              <a:lnSpc>
                <a:spcPct val="100000"/>
              </a:lnSpc>
              <a:spcAft>
                <a:spcPts val="1000"/>
              </a:spcAft>
            </a:pPr>
            <a:r>
              <a:rPr lang="en-US" sz="1800" dirty="0"/>
              <a:t>Using Azure Sentinel, ASOS has created a bird’s-eye view of everything it needs to spot threats early, allowing it to proactively safeguard its business and its customers. As a result, it has cut issue resolution times in half.</a:t>
            </a:r>
          </a:p>
          <a:p>
            <a:pPr>
              <a:lnSpc>
                <a:spcPct val="100000"/>
              </a:lnSpc>
              <a:spcAft>
                <a:spcPts val="1000"/>
              </a:spcAft>
            </a:pPr>
            <a:endParaRPr lang="en-US" sz="1800" dirty="0"/>
          </a:p>
          <a:p>
            <a:pPr>
              <a:lnSpc>
                <a:spcPct val="100000"/>
              </a:lnSpc>
              <a:spcAft>
                <a:spcPts val="1000"/>
              </a:spcAft>
            </a:pPr>
            <a:r>
              <a:rPr lang="en-US" sz="1800" dirty="0"/>
              <a:t>“We use Azure Sentinel to gain a bird’s-eye view of everything. We now have a lot more data connections, a far better view of all incidents, and security processes that are more efficient and effective.”</a:t>
            </a:r>
          </a:p>
          <a:p>
            <a:pPr>
              <a:lnSpc>
                <a:spcPct val="100000"/>
              </a:lnSpc>
              <a:spcAft>
                <a:spcPts val="1000"/>
              </a:spcAft>
            </a:pPr>
            <a:endParaRPr lang="en-US" sz="1800" dirty="0"/>
          </a:p>
          <a:p>
            <a:pPr>
              <a:lnSpc>
                <a:spcPct val="100000"/>
              </a:lnSpc>
              <a:spcAft>
                <a:spcPts val="1000"/>
              </a:spcAft>
            </a:pPr>
            <a:r>
              <a:rPr lang="en-US" sz="1800" dirty="0"/>
              <a:t>“With everything running through Azure Sentinel, we’ve reduced the time spent on case management and resolution of alerts by approximately 50 percent”</a:t>
            </a:r>
          </a:p>
        </p:txBody>
      </p:sp>
      <p:pic>
        <p:nvPicPr>
          <p:cNvPr id="4" name="Picture 3" descr="Logo&#10;&#10;Description automatically generated with medium confidence">
            <a:extLst>
              <a:ext uri="{FF2B5EF4-FFF2-40B4-BE49-F238E27FC236}">
                <a16:creationId xmlns:a16="http://schemas.microsoft.com/office/drawing/2014/main" id="{7DCE9A8E-8DAD-4949-BB87-C4882F4F2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831" y="743953"/>
            <a:ext cx="3370847" cy="3370847"/>
          </a:xfrm>
          <a:prstGeom prst="rect">
            <a:avLst/>
          </a:prstGeom>
        </p:spPr>
      </p:pic>
    </p:spTree>
    <p:extLst>
      <p:ext uri="{BB962C8B-B14F-4D97-AF65-F5344CB8AC3E}">
        <p14:creationId xmlns:p14="http://schemas.microsoft.com/office/powerpoint/2010/main" val="4267925081"/>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Sentinel PoC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968858" cy="3611642"/>
          </a:xfrm>
        </p:spPr>
        <p:txBody>
          <a:bodyPr/>
          <a:lstStyle/>
          <a:p>
            <a:pPr>
              <a:lnSpc>
                <a:spcPct val="100000"/>
              </a:lnSpc>
              <a:spcAft>
                <a:spcPts val="1000"/>
              </a:spcAft>
            </a:pPr>
            <a:r>
              <a:rPr lang="en-US" sz="1800" dirty="0"/>
              <a:t>Get Customer’s trying out Azure Sentinel Today!</a:t>
            </a:r>
          </a:p>
          <a:p>
            <a:pPr>
              <a:lnSpc>
                <a:spcPct val="100000"/>
              </a:lnSpc>
              <a:spcAft>
                <a:spcPts val="1000"/>
              </a:spcAft>
            </a:pPr>
            <a:endParaRPr lang="en-US" sz="1800" dirty="0"/>
          </a:p>
          <a:p>
            <a:pPr>
              <a:lnSpc>
                <a:spcPct val="100000"/>
              </a:lnSpc>
              <a:spcAft>
                <a:spcPts val="1000"/>
              </a:spcAft>
            </a:pPr>
            <a:r>
              <a:rPr lang="en-US" sz="1800" dirty="0"/>
              <a:t>Sentinel All-In-One : </a:t>
            </a:r>
            <a:r>
              <a:rPr lang="en-US" sz="1800" dirty="0">
                <a:hlinkClick r:id="rId3"/>
              </a:rPr>
              <a:t>https://github.com/javiersoriano/sentinel-all-in-one</a:t>
            </a:r>
            <a:endParaRPr lang="en-US" sz="1800" dirty="0"/>
          </a:p>
          <a:p>
            <a:pPr>
              <a:lnSpc>
                <a:spcPct val="100000"/>
              </a:lnSpc>
              <a:spcAft>
                <a:spcPts val="1000"/>
              </a:spcAft>
            </a:pPr>
            <a:endParaRPr lang="en-US" sz="1800" dirty="0"/>
          </a:p>
          <a:p>
            <a:pPr>
              <a:lnSpc>
                <a:spcPct val="100000"/>
              </a:lnSpc>
              <a:spcAft>
                <a:spcPts val="1000"/>
              </a:spcAft>
            </a:pPr>
            <a:r>
              <a:rPr lang="en-US" sz="1800" dirty="0"/>
              <a:t>Azure Sentinel All in One is a project that seeks to speed up deployment and initial configuration tasks of an Azure Sentinel environment. This is ideal for Proof of Concept scenarios and connector onboarding when highly privileged users are needed.</a:t>
            </a:r>
          </a:p>
        </p:txBody>
      </p:sp>
    </p:spTree>
    <p:extLst>
      <p:ext uri="{BB962C8B-B14F-4D97-AF65-F5344CB8AC3E}">
        <p14:creationId xmlns:p14="http://schemas.microsoft.com/office/powerpoint/2010/main" val="4062343712"/>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Sentinel</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lan</a:t>
            </a:r>
            <a:r>
              <a:rPr kumimoji="0" lang="en-US" sz="1800" b="1" i="0" u="none" strike="noStrike" kern="1200" cap="none" spc="0" normalizeH="0" baseline="0" noProof="0" dirty="0">
                <a:ln>
                  <a:noFill/>
                </a:ln>
                <a:solidFill>
                  <a:srgbClr val="B4A0FF"/>
                </a:solidFill>
                <a:effectLst/>
                <a:uLnTx/>
                <a:uFillTx/>
                <a:latin typeface="Segoe UI"/>
                <a:ea typeface="+mn-ea"/>
                <a:cs typeface="+mn-cs"/>
              </a:rPr>
              <a:t>, design and migrate an </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existin</a:t>
            </a:r>
            <a:r>
              <a:rPr lang="en-US" b="1" dirty="0">
                <a:solidFill>
                  <a:srgbClr val="B4A0FF"/>
                </a:solidFill>
                <a:latin typeface="Segoe UI"/>
              </a:rPr>
              <a:t>g SIEM to Azure Sentinel</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710390109"/>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599457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5962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 Deployment</a:t>
            </a:r>
          </a:p>
        </p:txBody>
      </p:sp>
    </p:spTree>
    <p:extLst>
      <p:ext uri="{BB962C8B-B14F-4D97-AF65-F5344CB8AC3E}">
        <p14:creationId xmlns:p14="http://schemas.microsoft.com/office/powerpoint/2010/main" val="318154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setup</a:t>
            </a:r>
            <a:r>
              <a:rPr lang="en-US" b="1" dirty="0">
                <a:solidFill>
                  <a:srgbClr val="B4A0FF"/>
                </a:solidFill>
                <a:latin typeface="Segoe UI"/>
              </a:rPr>
              <a:t> +</a:t>
            </a:r>
            <a:r>
              <a:rPr kumimoji="0" lang="en-US" sz="1800" b="1" i="0" u="none" strike="noStrike" kern="1200" cap="none" spc="0" normalizeH="0" baseline="0" noProof="0" dirty="0">
                <a:ln>
                  <a:noFill/>
                </a:ln>
                <a:solidFill>
                  <a:srgbClr val="B4A0FF"/>
                </a:solidFill>
                <a:effectLst/>
                <a:uLnTx/>
                <a:uFillTx/>
                <a:latin typeface="Segoe UI"/>
                <a:ea typeface="+mn-ea"/>
                <a:cs typeface="+mn-cs"/>
              </a:rPr>
              <a:t> deploy </a:t>
            </a:r>
            <a:r>
              <a:rPr lang="en-US" b="1" dirty="0">
                <a:solidFill>
                  <a:srgbClr val="B4A0FF"/>
                </a:solidFill>
                <a:latin typeface="Segoe UI"/>
              </a:rPr>
              <a:t>A</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zure</a:t>
            </a:r>
            <a:r>
              <a:rPr kumimoji="0" lang="en-US" sz="1800" b="1" i="0" u="none" strike="noStrike" kern="1200" cap="none" spc="0" normalizeH="0" baseline="0" noProof="0" dirty="0">
                <a:ln>
                  <a:noFill/>
                </a:ln>
                <a:solidFill>
                  <a:srgbClr val="B4A0FF"/>
                </a:solidFill>
                <a:effectLst/>
                <a:uLnTx/>
                <a:uFillTx/>
                <a:latin typeface="Segoe UI"/>
                <a:ea typeface="+mn-ea"/>
                <a:cs typeface="+mn-cs"/>
              </a:rPr>
              <a:t> </a:t>
            </a:r>
            <a:r>
              <a:rPr lang="en-US" b="1" dirty="0">
                <a:solidFill>
                  <a:srgbClr val="B4A0FF"/>
                </a:solidFill>
                <a:latin typeface="Segoe UI"/>
              </a:rPr>
              <a:t>D</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efender</a:t>
            </a:r>
            <a:r>
              <a:rPr kumimoji="0" lang="en-US" sz="1800" b="1" i="0" u="none" strike="noStrike" kern="1200" cap="none" spc="0" normalizeH="0" baseline="0" noProof="0" dirty="0">
                <a:ln>
                  <a:noFill/>
                </a:ln>
                <a:solidFill>
                  <a:srgbClr val="B4A0FF"/>
                </a:solidFill>
                <a:effectLst/>
                <a:uLnTx/>
                <a:uFillTx/>
                <a:latin typeface="Segoe UI"/>
                <a:ea typeface="+mn-ea"/>
                <a:cs typeface="+mn-cs"/>
              </a:rPr>
              <a:t> protections; setup Azure Sentinel</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120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Q + A</a:t>
            </a:r>
          </a:p>
        </p:txBody>
      </p:sp>
    </p:spTree>
    <p:extLst>
      <p:ext uri="{BB962C8B-B14F-4D97-AF65-F5344CB8AC3E}">
        <p14:creationId xmlns:p14="http://schemas.microsoft.com/office/powerpoint/2010/main" val="11433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 + 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various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dirty="0"/>
              <a:t>Total Activity Time: 15 minutes </a:t>
            </a:r>
          </a:p>
          <a:p>
            <a:pPr marL="336145" indent="-336145">
              <a:buFont typeface="Arial" panose="020B0604020202020204" pitchFamily="34" charset="0"/>
              <a:buChar char="•"/>
            </a:pPr>
            <a:endParaRPr lang="en-US" sz="1400" dirty="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12684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 Azure Arc, Azure Lighthouse</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 Solutions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209562"/>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Log Analytics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Automation</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Security Operations Center (SOC)</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05770405"/>
              </p:ext>
            </p:extLst>
          </p:nvPr>
        </p:nvGraphicFramePr>
        <p:xfrm>
          <a:off x="1143000" y="942913"/>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880946">
                  <a:extLst>
                    <a:ext uri="{9D8B030D-6E8A-4147-A177-3AD203B41FA5}">
                      <a16:colId xmlns:a16="http://schemas.microsoft.com/office/drawing/2014/main" val="2309314199"/>
                    </a:ext>
                  </a:extLst>
                </a:gridCol>
                <a:gridCol w="2840147">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can automate the enabling of Azure Defender protections using the Azure PowerShell </a:t>
            </a:r>
            <a:r>
              <a:rPr lang="en-US" sz="1800" dirty="0" err="1"/>
              <a:t>commandlets</a:t>
            </a:r>
            <a:r>
              <a:rPr lang="en-US" sz="1800" dirty="0"/>
              <a:t>.</a:t>
            </a:r>
            <a:endParaRPr lang="en-US" sz="1800" b="1" dirty="0"/>
          </a:p>
        </p:txBody>
      </p:sp>
      <p:pic>
        <p:nvPicPr>
          <p:cNvPr id="4" name="Picture 3">
            <a:extLst>
              <a:ext uri="{FF2B5EF4-FFF2-40B4-BE49-F238E27FC236}">
                <a16:creationId xmlns:a16="http://schemas.microsoft.com/office/drawing/2014/main" id="{5DC2624D-531A-490F-8DD1-32278F6B71B9}"/>
              </a:ext>
            </a:extLst>
          </p:cNvPr>
          <p:cNvPicPr>
            <a:picLocks noChangeAspect="1"/>
          </p:cNvPicPr>
          <p:nvPr/>
        </p:nvPicPr>
        <p:blipFill>
          <a:blip r:embed="rId3"/>
          <a:stretch>
            <a:fillRect/>
          </a:stretch>
        </p:blipFill>
        <p:spPr>
          <a:xfrm>
            <a:off x="1521243" y="1971176"/>
            <a:ext cx="8013784" cy="3928057"/>
          </a:xfrm>
          <a:prstGeom prst="rect">
            <a:avLst/>
          </a:prstGeom>
        </p:spPr>
      </p:pic>
    </p:spTree>
    <p:extLst>
      <p:ext uri="{BB962C8B-B14F-4D97-AF65-F5344CB8AC3E}">
        <p14:creationId xmlns:p14="http://schemas.microsoft.com/office/powerpoint/2010/main" val="34662618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PowerShell (Resources Enable)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Register-</a:t>
            </a:r>
            <a:r>
              <a:rPr lang="en-US" sz="1800" dirty="0" err="1"/>
              <a:t>AzResourceProvider</a:t>
            </a:r>
            <a:r>
              <a:rPr lang="en-US" sz="1800" dirty="0"/>
              <a:t> -</a:t>
            </a:r>
            <a:r>
              <a:rPr lang="en-US" sz="1800" dirty="0" err="1"/>
              <a:t>ProviderNamespace</a:t>
            </a:r>
            <a:r>
              <a:rPr lang="en-US" sz="1800" dirty="0"/>
              <a:t> '</a:t>
            </a:r>
            <a:r>
              <a:rPr lang="en-US" sz="1800" dirty="0" err="1"/>
              <a:t>Microsoft.Security</a:t>
            </a:r>
            <a:r>
              <a:rPr lang="en-US" sz="1800" dirty="0"/>
              <a:t>'</a:t>
            </a:r>
          </a:p>
          <a:p>
            <a:pPr>
              <a:lnSpc>
                <a:spcPct val="100000"/>
              </a:lnSpc>
              <a:spcAft>
                <a:spcPts val="1000"/>
              </a:spcAft>
            </a:pPr>
            <a:r>
              <a:rPr lang="en-US" sz="1800" dirty="0"/>
              <a:t>$Resources = Get-</a:t>
            </a:r>
            <a:r>
              <a:rPr lang="en-US" sz="1800" dirty="0" err="1"/>
              <a:t>AzSecurityPricing</a:t>
            </a:r>
            <a:r>
              <a:rPr lang="en-US" sz="1800" dirty="0"/>
              <a:t> | Select-Object Name</a:t>
            </a:r>
          </a:p>
          <a:p>
            <a:pPr>
              <a:lnSpc>
                <a:spcPct val="100000"/>
              </a:lnSpc>
              <a:spcAft>
                <a:spcPts val="1000"/>
              </a:spcAft>
            </a:pPr>
            <a:r>
              <a:rPr lang="en-US" sz="1800" dirty="0"/>
              <a:t>foreach ($resource in $Resources)</a:t>
            </a:r>
          </a:p>
          <a:p>
            <a:pPr>
              <a:lnSpc>
                <a:spcPct val="100000"/>
              </a:lnSpc>
              <a:spcAft>
                <a:spcPts val="1000"/>
              </a:spcAft>
            </a:pPr>
            <a:r>
              <a:rPr lang="en-US" sz="1800" dirty="0"/>
              <a:t>{</a:t>
            </a:r>
          </a:p>
          <a:p>
            <a:pPr>
              <a:lnSpc>
                <a:spcPct val="100000"/>
              </a:lnSpc>
              <a:spcAft>
                <a:spcPts val="1000"/>
              </a:spcAft>
            </a:pPr>
            <a:r>
              <a:rPr lang="en-US" sz="1800" dirty="0"/>
              <a:t>   Set-</a:t>
            </a:r>
            <a:r>
              <a:rPr lang="en-US" sz="1800" dirty="0" err="1"/>
              <a:t>AzSecurityPricing</a:t>
            </a:r>
            <a:r>
              <a:rPr lang="en-US" sz="1800" dirty="0"/>
              <a:t> -Name $resource.name -</a:t>
            </a:r>
            <a:r>
              <a:rPr lang="en-US" sz="1800" dirty="0" err="1"/>
              <a:t>PricingTier</a:t>
            </a:r>
            <a:r>
              <a:rPr lang="en-US" sz="1800" dirty="0"/>
              <a:t> "Standard"</a:t>
            </a:r>
          </a:p>
          <a:p>
            <a:pPr>
              <a:lnSpc>
                <a:spcPct val="100000"/>
              </a:lnSpc>
              <a:spcAft>
                <a:spcPts val="1000"/>
              </a:spcAft>
            </a:pPr>
            <a:r>
              <a:rPr lang="en-US" sz="1800" dirty="0"/>
              <a:t>}</a:t>
            </a:r>
          </a:p>
          <a:p>
            <a:pPr>
              <a:lnSpc>
                <a:spcPct val="100000"/>
              </a:lnSpc>
              <a:spcAft>
                <a:spcPts val="1000"/>
              </a:spcAft>
            </a:pPr>
            <a:endParaRPr lang="en-US" sz="1800" b="1" dirty="0"/>
          </a:p>
        </p:txBody>
      </p:sp>
      <p:pic>
        <p:nvPicPr>
          <p:cNvPr id="4" name="Picture 3">
            <a:extLst>
              <a:ext uri="{FF2B5EF4-FFF2-40B4-BE49-F238E27FC236}">
                <a16:creationId xmlns:a16="http://schemas.microsoft.com/office/drawing/2014/main" id="{B65CB40C-FAF1-48C7-9C24-39C8D61DF097}"/>
              </a:ext>
            </a:extLst>
          </p:cNvPr>
          <p:cNvPicPr>
            <a:picLocks noChangeAspect="1"/>
          </p:cNvPicPr>
          <p:nvPr/>
        </p:nvPicPr>
        <p:blipFill>
          <a:blip r:embed="rId3"/>
          <a:stretch>
            <a:fillRect/>
          </a:stretch>
        </p:blipFill>
        <p:spPr>
          <a:xfrm>
            <a:off x="1852864" y="3429000"/>
            <a:ext cx="7026442" cy="2385833"/>
          </a:xfrm>
          <a:prstGeom prst="rect">
            <a:avLst/>
          </a:prstGeom>
        </p:spPr>
      </p:pic>
    </p:spTree>
    <p:extLst>
      <p:ext uri="{BB962C8B-B14F-4D97-AF65-F5344CB8AC3E}">
        <p14:creationId xmlns:p14="http://schemas.microsoft.com/office/powerpoint/2010/main" val="28570673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PowerShell (Agent Auto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Set-</a:t>
            </a:r>
            <a:r>
              <a:rPr lang="en-US" sz="1800" dirty="0" err="1"/>
              <a:t>AzSecurityAutoProvisioningSetting</a:t>
            </a:r>
            <a:r>
              <a:rPr lang="en-US" sz="1800" dirty="0"/>
              <a:t> -Name "default" -</a:t>
            </a:r>
            <a:r>
              <a:rPr lang="en-US" sz="1800" dirty="0" err="1"/>
              <a:t>EnableAutoProvision</a:t>
            </a:r>
            <a:endParaRPr lang="en-US" sz="1800" dirty="0"/>
          </a:p>
        </p:txBody>
      </p:sp>
      <p:pic>
        <p:nvPicPr>
          <p:cNvPr id="4" name="Picture 3">
            <a:extLst>
              <a:ext uri="{FF2B5EF4-FFF2-40B4-BE49-F238E27FC236}">
                <a16:creationId xmlns:a16="http://schemas.microsoft.com/office/drawing/2014/main" id="{44E205C2-6888-4685-A82D-1C903D2FC6AE}"/>
              </a:ext>
            </a:extLst>
          </p:cNvPr>
          <p:cNvPicPr>
            <a:picLocks noChangeAspect="1"/>
          </p:cNvPicPr>
          <p:nvPr/>
        </p:nvPicPr>
        <p:blipFill>
          <a:blip r:embed="rId3"/>
          <a:stretch>
            <a:fillRect/>
          </a:stretch>
        </p:blipFill>
        <p:spPr>
          <a:xfrm>
            <a:off x="2342531" y="1911790"/>
            <a:ext cx="6416460" cy="3842045"/>
          </a:xfrm>
          <a:prstGeom prst="rect">
            <a:avLst/>
          </a:prstGeom>
        </p:spPr>
      </p:pic>
    </p:spTree>
    <p:extLst>
      <p:ext uri="{BB962C8B-B14F-4D97-AF65-F5344CB8AC3E}">
        <p14:creationId xmlns:p14="http://schemas.microsoft.com/office/powerpoint/2010/main" val="24676074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Quick Note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455637" cy="502447"/>
          </a:xfrm>
        </p:spPr>
        <p:txBody>
          <a:bodyPr/>
          <a:lstStyle/>
          <a:p>
            <a:pPr>
              <a:lnSpc>
                <a:spcPct val="100000"/>
              </a:lnSpc>
              <a:spcAft>
                <a:spcPts val="1000"/>
              </a:spcAft>
            </a:pPr>
            <a:r>
              <a:rPr lang="en-US" sz="1800" dirty="0"/>
              <a:t>If you enable auto deployment, the Log Analytics workspace will be the default one for Azure Security Center</a:t>
            </a:r>
          </a:p>
          <a:p>
            <a:pPr>
              <a:lnSpc>
                <a:spcPct val="100000"/>
              </a:lnSpc>
              <a:spcAft>
                <a:spcPts val="1000"/>
              </a:spcAft>
            </a:pPr>
            <a:endParaRPr lang="en-US" sz="1800" b="1" dirty="0"/>
          </a:p>
          <a:p>
            <a:pPr>
              <a:lnSpc>
                <a:spcPct val="100000"/>
              </a:lnSpc>
              <a:spcAft>
                <a:spcPts val="1000"/>
              </a:spcAft>
            </a:pPr>
            <a:r>
              <a:rPr lang="en-US" sz="1800" dirty="0"/>
              <a:t>You will have to reconfigure the Microsoft Monitoring Agent to point to a custom Log Analytics workspace.</a:t>
            </a:r>
          </a:p>
          <a:p>
            <a:pPr>
              <a:lnSpc>
                <a:spcPct val="100000"/>
              </a:lnSpc>
              <a:spcAft>
                <a:spcPts val="1000"/>
              </a:spcAft>
            </a:pPr>
            <a:endParaRPr lang="en-US" sz="1800" dirty="0"/>
          </a:p>
          <a:p>
            <a:pPr>
              <a:lnSpc>
                <a:spcPct val="100000"/>
              </a:lnSpc>
              <a:spcAft>
                <a:spcPts val="1000"/>
              </a:spcAft>
            </a:pPr>
            <a:r>
              <a:rPr lang="en-US" sz="1800" dirty="0"/>
              <a:t>This would be to enable things like Change Tracking, etc.</a:t>
            </a:r>
          </a:p>
        </p:txBody>
      </p:sp>
      <p:pic>
        <p:nvPicPr>
          <p:cNvPr id="5" name="Picture 4">
            <a:extLst>
              <a:ext uri="{FF2B5EF4-FFF2-40B4-BE49-F238E27FC236}">
                <a16:creationId xmlns:a16="http://schemas.microsoft.com/office/drawing/2014/main" id="{74BEA06A-52CF-4710-A9DB-6B1D167742D4}"/>
              </a:ext>
            </a:extLst>
          </p:cNvPr>
          <p:cNvPicPr>
            <a:picLocks noChangeAspect="1"/>
          </p:cNvPicPr>
          <p:nvPr/>
        </p:nvPicPr>
        <p:blipFill>
          <a:blip r:embed="rId3"/>
          <a:stretch>
            <a:fillRect/>
          </a:stretch>
        </p:blipFill>
        <p:spPr>
          <a:xfrm>
            <a:off x="6577647" y="3128209"/>
            <a:ext cx="4641600" cy="2779295"/>
          </a:xfrm>
          <a:prstGeom prst="rect">
            <a:avLst/>
          </a:prstGeom>
        </p:spPr>
      </p:pic>
    </p:spTree>
    <p:extLst>
      <p:ext uri="{BB962C8B-B14F-4D97-AF65-F5344CB8AC3E}">
        <p14:creationId xmlns:p14="http://schemas.microsoft.com/office/powerpoint/2010/main" val="15828219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PowerShell (Dependency Agent Auto 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dependency agent for </a:t>
            </a:r>
            <a:r>
              <a:rPr lang="en-US" sz="1800" dirty="0" err="1"/>
              <a:t>linux</a:t>
            </a:r>
            <a:endParaRPr lang="en-US" sz="1800" dirty="0"/>
          </a:p>
          <a:p>
            <a:pPr>
              <a:lnSpc>
                <a:spcPct val="100000"/>
              </a:lnSpc>
              <a:spcAft>
                <a:spcPts val="1000"/>
              </a:spcAft>
            </a:pPr>
            <a:r>
              <a:rPr lang="en-US" sz="1800" dirty="0"/>
              <a:t>$def2 = Get-</a:t>
            </a:r>
            <a:r>
              <a:rPr lang="en-US" sz="1800" dirty="0" err="1"/>
              <a:t>AzPolicyDefinition</a:t>
            </a:r>
            <a:r>
              <a:rPr lang="en-US" sz="1800" dirty="0"/>
              <a:t> -Id "/providers/</a:t>
            </a:r>
            <a:r>
              <a:rPr lang="en-US" sz="1800" dirty="0" err="1"/>
              <a:t>Microsoft.Authorization</a:t>
            </a:r>
            <a:r>
              <a:rPr lang="en-US" sz="1800" dirty="0"/>
              <a:t>/</a:t>
            </a:r>
            <a:r>
              <a:rPr lang="en-US" sz="1800" dirty="0" err="1"/>
              <a:t>policyDefinitions</a:t>
            </a:r>
            <a:r>
              <a:rPr lang="en-US" sz="1800" dirty="0"/>
              <a:t>/</a:t>
            </a:r>
            <a:r>
              <a:rPr lang="en-US" sz="1800" b="1" dirty="0"/>
              <a:t>4da21710-ce6f-4e06-8cdb-5cc4c93ffbee</a:t>
            </a:r>
            <a:r>
              <a:rPr lang="en-US" sz="1800" dirty="0"/>
              <a:t>"</a:t>
            </a:r>
          </a:p>
          <a:p>
            <a:pPr>
              <a:lnSpc>
                <a:spcPct val="100000"/>
              </a:lnSpc>
              <a:spcAft>
                <a:spcPts val="1000"/>
              </a:spcAft>
            </a:pPr>
            <a:r>
              <a:rPr lang="en-US" sz="1800" dirty="0"/>
              <a:t>#azure dependency agent for windows</a:t>
            </a:r>
          </a:p>
          <a:p>
            <a:pPr>
              <a:lnSpc>
                <a:spcPct val="100000"/>
              </a:lnSpc>
              <a:spcAft>
                <a:spcPts val="1000"/>
              </a:spcAft>
            </a:pPr>
            <a:r>
              <a:rPr lang="en-US" sz="1800" dirty="0"/>
              <a:t>$def3 = Get-</a:t>
            </a:r>
            <a:r>
              <a:rPr lang="en-US" sz="1800" dirty="0" err="1"/>
              <a:t>AzPolicyDefinition</a:t>
            </a:r>
            <a:r>
              <a:rPr lang="en-US" sz="1800" dirty="0"/>
              <a:t> -Id "/providers/</a:t>
            </a:r>
            <a:r>
              <a:rPr lang="en-US" sz="1800" dirty="0" err="1"/>
              <a:t>Microsoft.Authorization</a:t>
            </a:r>
            <a:r>
              <a:rPr lang="en-US" sz="1800" dirty="0"/>
              <a:t>/</a:t>
            </a:r>
            <a:r>
              <a:rPr lang="en-US" sz="1800" dirty="0" err="1"/>
              <a:t>policyDefinitions</a:t>
            </a:r>
            <a:r>
              <a:rPr lang="en-US" sz="1800" dirty="0"/>
              <a:t>/</a:t>
            </a:r>
            <a:r>
              <a:rPr lang="en-US" sz="1800" b="1" dirty="0"/>
              <a:t>1c210e94-a481-4beb-95fa-1571b434fb04</a:t>
            </a:r>
            <a:r>
              <a:rPr lang="en-US" sz="1800" dirty="0"/>
              <a:t>"</a:t>
            </a:r>
          </a:p>
          <a:p>
            <a:pPr>
              <a:lnSpc>
                <a:spcPct val="100000"/>
              </a:lnSpc>
              <a:spcAft>
                <a:spcPts val="1000"/>
              </a:spcAft>
            </a:pPr>
            <a:r>
              <a:rPr lang="en-US" sz="1800" dirty="0"/>
              <a:t>$assign = New-</a:t>
            </a:r>
            <a:r>
              <a:rPr lang="en-US" sz="1800" dirty="0" err="1"/>
              <a:t>AzPolicyAssignment</a:t>
            </a:r>
            <a:r>
              <a:rPr lang="en-US" sz="1800" dirty="0"/>
              <a:t> -Name "</a:t>
            </a:r>
            <a:r>
              <a:rPr lang="en-US" sz="1800" b="1" dirty="0"/>
              <a:t>ASC provisioning Dependency agent for Linux</a:t>
            </a:r>
            <a:r>
              <a:rPr lang="en-US" sz="1800" dirty="0"/>
              <a:t>" -Description "This policy assignment was automatically created by Azure Security Center for agent installation as configured in Security Center auto provisioning." -</a:t>
            </a:r>
            <a:r>
              <a:rPr lang="en-US" sz="1800" dirty="0" err="1"/>
              <a:t>PolicyDefinition</a:t>
            </a:r>
            <a:r>
              <a:rPr lang="en-US" sz="1800" dirty="0"/>
              <a:t> $def2 -Scope "/subscriptions/$</a:t>
            </a:r>
            <a:r>
              <a:rPr lang="en-US" sz="1800" dirty="0" err="1"/>
              <a:t>SubscriptionId</a:t>
            </a:r>
            <a:r>
              <a:rPr lang="en-US" sz="1800" dirty="0"/>
              <a:t>" -</a:t>
            </a:r>
            <a:r>
              <a:rPr lang="en-US" sz="1800" dirty="0" err="1"/>
              <a:t>AssignIdentity</a:t>
            </a:r>
            <a:r>
              <a:rPr lang="en-US" sz="1800" dirty="0"/>
              <a:t> -Location 'Central US' #$rg.location</a:t>
            </a:r>
          </a:p>
          <a:p>
            <a:pPr>
              <a:lnSpc>
                <a:spcPct val="100000"/>
              </a:lnSpc>
              <a:spcAft>
                <a:spcPts val="1000"/>
              </a:spcAft>
            </a:pPr>
            <a:r>
              <a:rPr lang="en-US" sz="1800" dirty="0"/>
              <a:t>$assign | Set-</a:t>
            </a:r>
            <a:r>
              <a:rPr lang="en-US" sz="1800" dirty="0" err="1"/>
              <a:t>AzPolicyAssignment</a:t>
            </a:r>
            <a:r>
              <a:rPr lang="en-US" sz="1800" dirty="0"/>
              <a:t> -</a:t>
            </a:r>
            <a:r>
              <a:rPr lang="en-US" sz="1800" dirty="0" err="1"/>
              <a:t>EnforcementMode</a:t>
            </a:r>
            <a:r>
              <a:rPr lang="en-US" sz="1800" dirty="0"/>
              <a:t> Default;</a:t>
            </a:r>
          </a:p>
          <a:p>
            <a:pPr>
              <a:lnSpc>
                <a:spcPct val="100000"/>
              </a:lnSpc>
              <a:spcAft>
                <a:spcPts val="1000"/>
              </a:spcAft>
            </a:pPr>
            <a:r>
              <a:rPr lang="en-US" sz="1800" dirty="0"/>
              <a:t>$assign = New-</a:t>
            </a:r>
            <a:r>
              <a:rPr lang="en-US" sz="1800" dirty="0" err="1"/>
              <a:t>AzPolicyAssignment</a:t>
            </a:r>
            <a:r>
              <a:rPr lang="en-US" sz="1800" dirty="0"/>
              <a:t> -Name "</a:t>
            </a:r>
            <a:r>
              <a:rPr lang="en-US" sz="1800" b="1" dirty="0"/>
              <a:t>ASC provisioning Dependency agent for Windows</a:t>
            </a:r>
            <a:r>
              <a:rPr lang="en-US" sz="1800" dirty="0"/>
              <a:t>" -Description "This policy assignment was automatically created by Azure Security Center for agent installation as configured in Security Center auto provisioning." -</a:t>
            </a:r>
            <a:r>
              <a:rPr lang="en-US" sz="1800" dirty="0" err="1"/>
              <a:t>PolicyDefinition</a:t>
            </a:r>
            <a:r>
              <a:rPr lang="en-US" sz="1800" dirty="0"/>
              <a:t> $def3 -Scope "/subscriptions/$</a:t>
            </a:r>
            <a:r>
              <a:rPr lang="en-US" sz="1800" dirty="0" err="1"/>
              <a:t>SubscriptionId</a:t>
            </a:r>
            <a:r>
              <a:rPr lang="en-US" sz="1800" dirty="0"/>
              <a:t>" -</a:t>
            </a:r>
            <a:r>
              <a:rPr lang="en-US" sz="1800" dirty="0" err="1"/>
              <a:t>AssignIdentity</a:t>
            </a:r>
            <a:r>
              <a:rPr lang="en-US" sz="1800" dirty="0"/>
              <a:t> -Location 'Central US' #$rg.location</a:t>
            </a:r>
          </a:p>
          <a:p>
            <a:pPr>
              <a:lnSpc>
                <a:spcPct val="100000"/>
              </a:lnSpc>
              <a:spcAft>
                <a:spcPts val="1000"/>
              </a:spcAft>
            </a:pPr>
            <a:r>
              <a:rPr lang="en-US" sz="1800" dirty="0"/>
              <a:t>$assign | Set-</a:t>
            </a:r>
            <a:r>
              <a:rPr lang="en-US" sz="1800" dirty="0" err="1"/>
              <a:t>AzPolicyAssignment</a:t>
            </a:r>
            <a:r>
              <a:rPr lang="en-US" sz="1800" dirty="0"/>
              <a:t> -</a:t>
            </a:r>
            <a:r>
              <a:rPr lang="en-US" sz="1800" dirty="0" err="1"/>
              <a:t>EnforcementMode</a:t>
            </a:r>
            <a:r>
              <a:rPr lang="en-US" sz="1800" dirty="0"/>
              <a:t> Default;</a:t>
            </a:r>
            <a:endParaRPr lang="en-US" sz="1800" b="1" dirty="0"/>
          </a:p>
        </p:txBody>
      </p:sp>
    </p:spTree>
    <p:extLst>
      <p:ext uri="{BB962C8B-B14F-4D97-AF65-F5344CB8AC3E}">
        <p14:creationId xmlns:p14="http://schemas.microsoft.com/office/powerpoint/2010/main" val="9192367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PowerShell (AKS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6455637" cy="502447"/>
          </a:xfrm>
        </p:spPr>
        <p:txBody>
          <a:bodyPr/>
          <a:lstStyle/>
          <a:p>
            <a:pPr>
              <a:lnSpc>
                <a:spcPct val="100000"/>
              </a:lnSpc>
              <a:spcAft>
                <a:spcPts val="1000"/>
              </a:spcAft>
            </a:pPr>
            <a:r>
              <a:rPr lang="en-US" sz="1800" dirty="0"/>
              <a:t>#azure policy for </a:t>
            </a:r>
            <a:r>
              <a:rPr lang="en-US" sz="1800" dirty="0" err="1"/>
              <a:t>kubernetes</a:t>
            </a:r>
            <a:endParaRPr lang="en-US" sz="1800" dirty="0"/>
          </a:p>
          <a:p>
            <a:pPr>
              <a:lnSpc>
                <a:spcPct val="100000"/>
              </a:lnSpc>
              <a:spcAft>
                <a:spcPts val="1000"/>
              </a:spcAft>
            </a:pPr>
            <a:r>
              <a:rPr lang="en-US" sz="1800" dirty="0"/>
              <a:t>$def1 = Get-</a:t>
            </a:r>
            <a:r>
              <a:rPr lang="en-US" sz="1800" dirty="0" err="1"/>
              <a:t>AzPolicyDefinition</a:t>
            </a:r>
            <a:r>
              <a:rPr lang="en-US" sz="1800" dirty="0"/>
              <a:t> -Id "/providers/</a:t>
            </a:r>
            <a:r>
              <a:rPr lang="en-US" sz="1800" dirty="0" err="1"/>
              <a:t>Microsoft.Authorization</a:t>
            </a:r>
            <a:r>
              <a:rPr lang="en-US" sz="1800" dirty="0"/>
              <a:t>/</a:t>
            </a:r>
            <a:r>
              <a:rPr lang="en-US" sz="1800" dirty="0" err="1"/>
              <a:t>policyDefinitions</a:t>
            </a:r>
            <a:r>
              <a:rPr lang="en-US" sz="1800" dirty="0"/>
              <a:t>/a8eff44f-8c92-45c3-a3fb-9880802d67a7"</a:t>
            </a:r>
          </a:p>
          <a:p>
            <a:pPr>
              <a:lnSpc>
                <a:spcPct val="100000"/>
              </a:lnSpc>
              <a:spcAft>
                <a:spcPts val="1000"/>
              </a:spcAft>
            </a:pPr>
            <a:r>
              <a:rPr lang="en-US" sz="1800" dirty="0"/>
              <a:t>$scope = "/subscriptions/$</a:t>
            </a:r>
            <a:r>
              <a:rPr lang="en-US" sz="1800" dirty="0" err="1"/>
              <a:t>subscriptionId</a:t>
            </a:r>
            <a:r>
              <a:rPr lang="en-US" sz="1800" dirty="0"/>
              <a:t>";</a:t>
            </a:r>
          </a:p>
          <a:p>
            <a:pPr>
              <a:lnSpc>
                <a:spcPct val="100000"/>
              </a:lnSpc>
              <a:spcAft>
                <a:spcPts val="1000"/>
              </a:spcAft>
            </a:pPr>
            <a:r>
              <a:rPr lang="en-US" sz="1800" dirty="0"/>
              <a:t>$assign = New-</a:t>
            </a:r>
            <a:r>
              <a:rPr lang="en-US" sz="1800" dirty="0" err="1"/>
              <a:t>AzPolicyAssignment</a:t>
            </a:r>
            <a:r>
              <a:rPr lang="en-US" sz="1800" dirty="0"/>
              <a:t> -Name "ASC provisioning Azure Policy Addon for Kubernetes" -Description "This policy assignment was automatically created by Azure Security Center for agent installation as configured in Security Center auto provisioning." -</a:t>
            </a:r>
            <a:r>
              <a:rPr lang="en-US" sz="1800" dirty="0" err="1"/>
              <a:t>PolicyDefinition</a:t>
            </a:r>
            <a:r>
              <a:rPr lang="en-US" sz="1800" dirty="0"/>
              <a:t> $def1 -Scope "/subscriptions/$</a:t>
            </a:r>
            <a:r>
              <a:rPr lang="en-US" sz="1800" dirty="0" err="1"/>
              <a:t>SubscriptionId</a:t>
            </a:r>
            <a:r>
              <a:rPr lang="en-US" sz="1800" dirty="0"/>
              <a:t>" -</a:t>
            </a:r>
            <a:r>
              <a:rPr lang="en-US" sz="1800" dirty="0" err="1"/>
              <a:t>AssignIdentity</a:t>
            </a:r>
            <a:r>
              <a:rPr lang="en-US" sz="1800" dirty="0"/>
              <a:t> -Location 'Central US' #$rg.location</a:t>
            </a:r>
          </a:p>
          <a:p>
            <a:pPr>
              <a:lnSpc>
                <a:spcPct val="100000"/>
              </a:lnSpc>
              <a:spcAft>
                <a:spcPts val="1000"/>
              </a:spcAft>
            </a:pPr>
            <a:r>
              <a:rPr lang="en-US" sz="1800" dirty="0"/>
              <a:t>$assign | Set-</a:t>
            </a:r>
            <a:r>
              <a:rPr lang="en-US" sz="1800" dirty="0" err="1"/>
              <a:t>AzPolicyAssignment</a:t>
            </a:r>
            <a:r>
              <a:rPr lang="en-US" sz="1800" dirty="0"/>
              <a:t> -</a:t>
            </a:r>
            <a:r>
              <a:rPr lang="en-US" sz="1800" dirty="0" err="1"/>
              <a:t>EnforcementMode</a:t>
            </a:r>
            <a:r>
              <a:rPr lang="en-US" sz="1800" dirty="0"/>
              <a:t> Default;</a:t>
            </a:r>
            <a:endParaRPr lang="en-US" sz="1800" b="1" dirty="0"/>
          </a:p>
        </p:txBody>
      </p:sp>
      <p:pic>
        <p:nvPicPr>
          <p:cNvPr id="4" name="Picture 3">
            <a:extLst>
              <a:ext uri="{FF2B5EF4-FFF2-40B4-BE49-F238E27FC236}">
                <a16:creationId xmlns:a16="http://schemas.microsoft.com/office/drawing/2014/main" id="{598C87D1-564E-48F3-87FB-EADC9184B311}"/>
              </a:ext>
            </a:extLst>
          </p:cNvPr>
          <p:cNvPicPr>
            <a:picLocks noChangeAspect="1"/>
          </p:cNvPicPr>
          <p:nvPr/>
        </p:nvPicPr>
        <p:blipFill>
          <a:blip r:embed="rId3"/>
          <a:stretch>
            <a:fillRect/>
          </a:stretch>
        </p:blipFill>
        <p:spPr>
          <a:xfrm>
            <a:off x="7289452" y="902368"/>
            <a:ext cx="3646214" cy="2144029"/>
          </a:xfrm>
          <a:prstGeom prst="rect">
            <a:avLst/>
          </a:prstGeom>
        </p:spPr>
      </p:pic>
    </p:spTree>
    <p:extLst>
      <p:ext uri="{BB962C8B-B14F-4D97-AF65-F5344CB8AC3E}">
        <p14:creationId xmlns:p14="http://schemas.microsoft.com/office/powerpoint/2010/main" val="826869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Azure Defender Solutions</a:t>
            </a:r>
          </a:p>
          <a:p>
            <a:pPr marL="281677" lvl="1" indent="0">
              <a:buNone/>
            </a:pPr>
            <a:r>
              <a:rPr lang="en-US" sz="1961" dirty="0">
                <a:solidFill>
                  <a:schemeClr val="tx1"/>
                </a:solidFill>
              </a:rPr>
              <a:t>VM+SQL Vulnerability</a:t>
            </a:r>
          </a:p>
          <a:p>
            <a:pPr marL="281677" lvl="1" indent="0">
              <a:buNone/>
            </a:pPr>
            <a:r>
              <a:rPr lang="en-US" sz="1961" dirty="0">
                <a:solidFill>
                  <a:schemeClr val="tx1"/>
                </a:solidFill>
              </a:rPr>
              <a:t>File Integrity</a:t>
            </a:r>
          </a:p>
          <a:p>
            <a:pPr marL="281677" lvl="1" indent="0">
              <a:buNone/>
            </a:pPr>
            <a:r>
              <a:rPr lang="en-US" sz="1961" dirty="0">
                <a:solidFill>
                  <a:schemeClr val="tx1"/>
                </a:solidFill>
              </a:rPr>
              <a:t>Container Image Scanning</a:t>
            </a:r>
          </a:p>
          <a:p>
            <a:pPr marL="281677" lvl="1" indent="0">
              <a:buNone/>
            </a:pPr>
            <a:r>
              <a:rPr lang="en-US" sz="1961" dirty="0">
                <a:solidFill>
                  <a:schemeClr val="tx1"/>
                </a:solidFill>
              </a:rPr>
              <a:t>Adaptive Application Control</a:t>
            </a:r>
          </a:p>
          <a:p>
            <a:pPr marL="281677" lvl="1" indent="0">
              <a:buNone/>
            </a:pPr>
            <a:r>
              <a:rPr lang="en-US" sz="1961" dirty="0">
                <a:solidFill>
                  <a:schemeClr val="tx1"/>
                </a:solidFill>
              </a:rPr>
              <a:t>Adaptive Network Hardening</a:t>
            </a:r>
          </a:p>
          <a:p>
            <a:pPr marL="281677" lvl="1" indent="0">
              <a:buNone/>
            </a:pPr>
            <a:r>
              <a:rPr lang="en-US" sz="1961" dirty="0">
                <a:solidFill>
                  <a:schemeClr val="tx1"/>
                </a:solidFill>
              </a:rPr>
              <a:t>JIT VM Access</a:t>
            </a:r>
          </a:p>
          <a:p>
            <a:pPr marL="281677" lvl="1" indent="0">
              <a:buNone/>
            </a:pPr>
            <a:r>
              <a:rPr lang="en-US" sz="1961" dirty="0">
                <a:solidFill>
                  <a:schemeClr val="tx1"/>
                </a:solidFill>
              </a:rPr>
              <a:t>Network Map</a:t>
            </a:r>
          </a:p>
          <a:p>
            <a:pPr marL="281677" lvl="1" indent="0">
              <a:buNone/>
            </a:pPr>
            <a:r>
              <a:rPr lang="en-US" sz="1961" dirty="0">
                <a:solidFill>
                  <a:schemeClr val="tx1"/>
                </a:solidFill>
              </a:rPr>
              <a:t>IoT Security</a:t>
            </a:r>
          </a:p>
          <a:p>
            <a:pPr marL="281677" lvl="1" indent="0">
              <a:buNone/>
            </a:pPr>
            <a:endParaRPr lang="en-US" sz="1961" dirty="0">
              <a:solidFill>
                <a:schemeClr val="tx1"/>
              </a:solidFill>
            </a:endParaRP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Policy</a:t>
            </a:r>
          </a:p>
        </p:txBody>
      </p:sp>
    </p:spTree>
    <p:extLst>
      <p:ext uri="{BB962C8B-B14F-4D97-AF65-F5344CB8AC3E}">
        <p14:creationId xmlns:p14="http://schemas.microsoft.com/office/powerpoint/2010/main" val="14133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Policy helps to enforce organizational standards and to assess compliance at-scale. Through its compliance dashboard, it provides an aggregated view to evaluate the overall state of the environment, with the ability to drill down to the per-resource, per-policy granularity. It also helps to bring your resources to compliance through bulk remediation for existing resources and automatic remediation for new resources.</a:t>
            </a:r>
          </a:p>
          <a:p>
            <a:pPr>
              <a:lnSpc>
                <a:spcPct val="100000"/>
              </a:lnSpc>
              <a:spcAft>
                <a:spcPts val="1000"/>
              </a:spcAft>
            </a:pPr>
            <a:endParaRPr lang="en-US" sz="1800" dirty="0"/>
          </a:p>
          <a:p>
            <a:pPr>
              <a:lnSpc>
                <a:spcPct val="100000"/>
              </a:lnSpc>
              <a:spcAft>
                <a:spcPts val="1000"/>
              </a:spcAft>
            </a:pPr>
            <a:r>
              <a:rPr lang="en-US" sz="1800" dirty="0"/>
              <a:t>Common use cases for Azure Policy include implementing governance for resource consistency, regulatory compliance, security, cost, and management.</a:t>
            </a:r>
            <a:endParaRPr lang="en-US" sz="1800" b="1" dirty="0"/>
          </a:p>
        </p:txBody>
      </p:sp>
      <p:pic>
        <p:nvPicPr>
          <p:cNvPr id="1026" name="Picture 2" descr="Azure Policy Cloud and Compliance Management | Microsoft Azure">
            <a:extLst>
              <a:ext uri="{FF2B5EF4-FFF2-40B4-BE49-F238E27FC236}">
                <a16:creationId xmlns:a16="http://schemas.microsoft.com/office/drawing/2014/main" id="{0390E62F-AA47-4753-9A64-AC20B15B2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309" y="3982202"/>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136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of the control plane protections in Azure Defender utilize Azure Policy for evaluated resources or applying compliance standards.  Azure Security Center Policies are stored in the </a:t>
            </a:r>
            <a:r>
              <a:rPr lang="en-US" sz="1800" b="1" dirty="0"/>
              <a:t>ASC Default</a:t>
            </a:r>
            <a:r>
              <a:rPr lang="en-US" sz="1800" dirty="0"/>
              <a:t> policy.</a:t>
            </a:r>
          </a:p>
        </p:txBody>
      </p:sp>
      <p:pic>
        <p:nvPicPr>
          <p:cNvPr id="5" name="Picture 2" descr="Screenshot of the Compliance blade. The East Region policy is selected. There are choices for non-compliant initiatives, non-compliant policies, and non-compliant resources.">
            <a:extLst>
              <a:ext uri="{FF2B5EF4-FFF2-40B4-BE49-F238E27FC236}">
                <a16:creationId xmlns:a16="http://schemas.microsoft.com/office/drawing/2014/main" id="{00EF9C50-8007-4849-9879-6706F8DC1950}"/>
              </a:ext>
            </a:extLst>
          </p:cNvPr>
          <p:cNvPicPr>
            <a:picLocks noChangeAspect="1"/>
          </p:cNvPicPr>
          <p:nvPr/>
        </p:nvPicPr>
        <p:blipFill>
          <a:blip r:embed="rId3"/>
          <a:stretch>
            <a:fillRect/>
          </a:stretch>
        </p:blipFill>
        <p:spPr>
          <a:xfrm>
            <a:off x="960212" y="2283059"/>
            <a:ext cx="9946414" cy="27335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836489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 we discuss each Azure Defender feature, we will review the Azure Policy items that map to those features.</a:t>
            </a:r>
          </a:p>
          <a:p>
            <a:pPr>
              <a:lnSpc>
                <a:spcPct val="100000"/>
              </a:lnSpc>
              <a:spcAft>
                <a:spcPts val="1000"/>
              </a:spcAft>
            </a:pPr>
            <a:endParaRPr lang="en-US" sz="1800" dirty="0"/>
          </a:p>
          <a:p>
            <a:pPr>
              <a:lnSpc>
                <a:spcPct val="100000"/>
              </a:lnSpc>
              <a:spcAft>
                <a:spcPts val="1000"/>
              </a:spcAft>
            </a:pPr>
            <a:r>
              <a:rPr lang="en-US" sz="1800" dirty="0"/>
              <a:t>Some features will not contain or reference Azure Policy elements.</a:t>
            </a:r>
          </a:p>
        </p:txBody>
      </p:sp>
    </p:spTree>
    <p:extLst>
      <p:ext uri="{BB962C8B-B14F-4D97-AF65-F5344CB8AC3E}">
        <p14:creationId xmlns:p14="http://schemas.microsoft.com/office/powerpoint/2010/main" val="41550700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 we discuss each Azure Defender feature, we will review the deployment methods for those features.</a:t>
            </a:r>
          </a:p>
          <a:p>
            <a:pPr>
              <a:lnSpc>
                <a:spcPct val="100000"/>
              </a:lnSpc>
              <a:spcAft>
                <a:spcPts val="1000"/>
              </a:spcAft>
            </a:pPr>
            <a:endParaRPr lang="en-US" sz="1800" dirty="0"/>
          </a:p>
          <a:p>
            <a:pPr>
              <a:lnSpc>
                <a:spcPct val="100000"/>
              </a:lnSpc>
              <a:spcAft>
                <a:spcPts val="1000"/>
              </a:spcAft>
            </a:pPr>
            <a:r>
              <a:rPr lang="en-US" sz="1800" dirty="0"/>
              <a:t>Most will be driven by PowerShell cmdlets, some will need to call REST endpoints, others may need to call the Azure Resource Graph API.</a:t>
            </a:r>
          </a:p>
          <a:p>
            <a:pPr>
              <a:lnSpc>
                <a:spcPct val="100000"/>
              </a:lnSpc>
              <a:spcAft>
                <a:spcPts val="1000"/>
              </a:spcAft>
            </a:pPr>
            <a:endParaRPr lang="en-US" sz="1800" dirty="0"/>
          </a:p>
          <a:p>
            <a:pPr>
              <a:lnSpc>
                <a:spcPct val="100000"/>
              </a:lnSpc>
              <a:spcAft>
                <a:spcPts val="1000"/>
              </a:spcAft>
            </a:pPr>
            <a:r>
              <a:rPr lang="en-US" sz="1800" dirty="0"/>
              <a:t>In some cases, you’ll need to use other resource REST APIs to gain access to the artifacts that are generated by Azure Defender features.</a:t>
            </a:r>
          </a:p>
        </p:txBody>
      </p:sp>
    </p:spTree>
    <p:extLst>
      <p:ext uri="{BB962C8B-B14F-4D97-AF65-F5344CB8AC3E}">
        <p14:creationId xmlns:p14="http://schemas.microsoft.com/office/powerpoint/2010/main" val="41733425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 (Compliance)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Utilize Azure Portal or REST API to remove exclusions.</a:t>
            </a:r>
          </a:p>
          <a:p>
            <a:pPr>
              <a:lnSpc>
                <a:spcPct val="100000"/>
              </a:lnSpc>
              <a:spcAft>
                <a:spcPts val="1000"/>
              </a:spcAft>
            </a:pPr>
            <a:endParaRPr lang="en-US" sz="1800" b="1" dirty="0"/>
          </a:p>
          <a:p>
            <a:pPr>
              <a:lnSpc>
                <a:spcPct val="100000"/>
              </a:lnSpc>
              <a:spcAft>
                <a:spcPts val="1000"/>
              </a:spcAft>
            </a:pPr>
            <a:r>
              <a:rPr lang="en-US" sz="1800" dirty="0">
                <a:hlinkClick r:id="rId3"/>
              </a:rPr>
              <a:t>https://management.azure.com/subscriptions/$subscriptionId/providers/Microsoft.Authorization/policyAssignments/SecurityCenterBuiltIn?api-version=2019-09-01</a:t>
            </a:r>
            <a:endParaRPr lang="en-US" sz="1800" dirty="0"/>
          </a:p>
          <a:p>
            <a:pPr>
              <a:lnSpc>
                <a:spcPct val="100000"/>
              </a:lnSpc>
              <a:spcAft>
                <a:spcPts val="1000"/>
              </a:spcAft>
            </a:pPr>
            <a:endParaRPr lang="en-US" sz="1800" dirty="0"/>
          </a:p>
          <a:p>
            <a:pPr>
              <a:lnSpc>
                <a:spcPct val="100000"/>
              </a:lnSpc>
              <a:spcAft>
                <a:spcPts val="1000"/>
              </a:spcAft>
            </a:pPr>
            <a:r>
              <a:rPr lang="en-US" sz="1800" dirty="0"/>
              <a:t>"</a:t>
            </a:r>
            <a:r>
              <a:rPr lang="en-US" sz="1800" dirty="0" err="1"/>
              <a:t>excludedOutOfTheBoxStandards</a:t>
            </a:r>
            <a:r>
              <a:rPr lang="en-US" sz="1800" dirty="0"/>
              <a:t>":["SOC </a:t>
            </a:r>
            <a:r>
              <a:rPr lang="en-US" sz="1800" dirty="0" err="1"/>
              <a:t>TSP","Azure</a:t>
            </a:r>
            <a:r>
              <a:rPr lang="en-US" sz="1800" dirty="0"/>
              <a:t> Security </a:t>
            </a:r>
            <a:r>
              <a:rPr lang="en-US" sz="1800" dirty="0" err="1"/>
              <a:t>Benchmark","PCI</a:t>
            </a:r>
            <a:r>
              <a:rPr lang="en-US" sz="1800" dirty="0"/>
              <a:t> DSS 3.2.1","ISO 27001"]</a:t>
            </a:r>
          </a:p>
          <a:p>
            <a:pPr>
              <a:lnSpc>
                <a:spcPct val="100000"/>
              </a:lnSpc>
              <a:spcAft>
                <a:spcPts val="1000"/>
              </a:spcAft>
            </a:pPr>
            <a:endParaRPr lang="en-US" sz="1800" dirty="0"/>
          </a:p>
          <a:p>
            <a:pPr>
              <a:lnSpc>
                <a:spcPct val="100000"/>
              </a:lnSpc>
              <a:spcAft>
                <a:spcPts val="1000"/>
              </a:spcAft>
            </a:pPr>
            <a:r>
              <a:rPr lang="en-US" sz="1800" dirty="0"/>
              <a:t>Set to an empty array to allow all standard to display</a:t>
            </a:r>
          </a:p>
        </p:txBody>
      </p:sp>
    </p:spTree>
    <p:extLst>
      <p:ext uri="{BB962C8B-B14F-4D97-AF65-F5344CB8AC3E}">
        <p14:creationId xmlns:p14="http://schemas.microsoft.com/office/powerpoint/2010/main" val="288555676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84" y="2864236"/>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104816502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KQL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417731274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VM Vulnerability Assessments are not driven by Azure Policy.</a:t>
            </a:r>
            <a:endParaRPr lang="en-US" sz="1800" b="1" dirty="0"/>
          </a:p>
        </p:txBody>
      </p:sp>
    </p:spTree>
    <p:extLst>
      <p:ext uri="{BB962C8B-B14F-4D97-AF65-F5344CB8AC3E}">
        <p14:creationId xmlns:p14="http://schemas.microsoft.com/office/powerpoint/2010/main" val="36869856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#get all </a:t>
            </a:r>
            <a:r>
              <a:rPr lang="en-US" sz="1800" dirty="0" err="1"/>
              <a:t>vms</a:t>
            </a:r>
            <a:endParaRPr lang="en-US" sz="1800" dirty="0"/>
          </a:p>
          <a:p>
            <a:pPr>
              <a:lnSpc>
                <a:spcPct val="100000"/>
              </a:lnSpc>
              <a:spcAft>
                <a:spcPts val="1000"/>
              </a:spcAft>
            </a:pPr>
            <a:r>
              <a:rPr lang="en-US" sz="1800" dirty="0"/>
              <a:t>$</a:t>
            </a:r>
            <a:r>
              <a:rPr lang="en-US" sz="1800" dirty="0" err="1"/>
              <a:t>vms</a:t>
            </a:r>
            <a:r>
              <a:rPr lang="en-US" sz="1800" dirty="0"/>
              <a:t> = Get-</a:t>
            </a:r>
            <a:r>
              <a:rPr lang="en-US" sz="1800" dirty="0" err="1"/>
              <a:t>AzVM</a:t>
            </a:r>
            <a:endParaRPr lang="en-US" sz="1800" dirty="0"/>
          </a:p>
          <a:p>
            <a:pPr>
              <a:lnSpc>
                <a:spcPct val="100000"/>
              </a:lnSpc>
              <a:spcAft>
                <a:spcPts val="1000"/>
              </a:spcAft>
            </a:pPr>
            <a:r>
              <a:rPr lang="en-US" sz="1800" dirty="0"/>
              <a:t>#deploy...</a:t>
            </a:r>
          </a:p>
          <a:p>
            <a:pPr>
              <a:lnSpc>
                <a:spcPct val="100000"/>
              </a:lnSpc>
              <a:spcAft>
                <a:spcPts val="1000"/>
              </a:spcAft>
            </a:pPr>
            <a:r>
              <a:rPr lang="en-US" sz="1800" dirty="0"/>
              <a:t>foreach($</a:t>
            </a:r>
            <a:r>
              <a:rPr lang="en-US" sz="1800" dirty="0" err="1"/>
              <a:t>vm</a:t>
            </a:r>
            <a:r>
              <a:rPr lang="en-US" sz="1800" dirty="0"/>
              <a:t> in $</a:t>
            </a:r>
            <a:r>
              <a:rPr lang="en-US" sz="1800" dirty="0" err="1"/>
              <a:t>vms</a:t>
            </a:r>
            <a:r>
              <a:rPr lang="en-US" sz="1800" dirty="0"/>
              <a:t>)</a:t>
            </a:r>
          </a:p>
          <a:p>
            <a:pPr>
              <a:lnSpc>
                <a:spcPct val="100000"/>
              </a:lnSpc>
              <a:spcAft>
                <a:spcPts val="1000"/>
              </a:spcAft>
            </a:pPr>
            <a:r>
              <a:rPr lang="en-US" sz="1800" dirty="0"/>
              <a:t>{</a:t>
            </a:r>
          </a:p>
          <a:p>
            <a:pPr>
              <a:lnSpc>
                <a:spcPct val="100000"/>
              </a:lnSpc>
              <a:spcAft>
                <a:spcPts val="1000"/>
              </a:spcAft>
            </a:pPr>
            <a:r>
              <a:rPr lang="en-US" sz="1800" dirty="0"/>
              <a:t>$res = Invoke-</a:t>
            </a:r>
            <a:r>
              <a:rPr lang="en-US" sz="1800" dirty="0" err="1"/>
              <a:t>AzRestMethod</a:t>
            </a:r>
            <a:r>
              <a:rPr lang="en-US" sz="1800" dirty="0"/>
              <a:t> -Path ('{0}/providers/</a:t>
            </a:r>
            <a:r>
              <a:rPr lang="en-US" sz="1800" dirty="0" err="1"/>
              <a:t>Microsoft.Security</a:t>
            </a:r>
            <a:r>
              <a:rPr lang="en-US" sz="1800" dirty="0"/>
              <a:t>/</a:t>
            </a:r>
            <a:r>
              <a:rPr lang="en-US" sz="1800" dirty="0" err="1"/>
              <a:t>serverVulnerabilityAssessments</a:t>
            </a:r>
            <a:r>
              <a:rPr lang="en-US" sz="1800" dirty="0"/>
              <a:t>/</a:t>
            </a:r>
            <a:r>
              <a:rPr lang="en-US" sz="1800" dirty="0" err="1"/>
              <a:t>default?api-Version</a:t>
            </a:r>
            <a:r>
              <a:rPr lang="en-US" sz="1800" dirty="0"/>
              <a:t>=2015-06-01-preview' -f $vm.id) -Method PUT</a:t>
            </a:r>
          </a:p>
          <a:p>
            <a:pPr>
              <a:lnSpc>
                <a:spcPct val="100000"/>
              </a:lnSpc>
              <a:spcAft>
                <a:spcPts val="1000"/>
              </a:spcAft>
            </a:pPr>
            <a:r>
              <a:rPr lang="en-US" sz="1800" dirty="0"/>
              <a:t>}</a:t>
            </a:r>
            <a:endParaRPr lang="en-US" sz="1800" b="1" dirty="0"/>
          </a:p>
        </p:txBody>
      </p:sp>
    </p:spTree>
    <p:extLst>
      <p:ext uri="{BB962C8B-B14F-4D97-AF65-F5344CB8AC3E}">
        <p14:creationId xmlns:p14="http://schemas.microsoft.com/office/powerpoint/2010/main" val="37660511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0" y="1639774"/>
            <a:ext cx="6382083" cy="1629292"/>
          </a:xfrm>
        </p:spPr>
        <p:txBody>
          <a:bodyPr/>
          <a:lstStyle/>
          <a:p>
            <a:r>
              <a:rPr lang="en-US" dirty="0"/>
              <a:t>Security Center + Azure Defender + Azure Sentinel</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SQL Vulnerability Assessments</a:t>
            </a:r>
          </a:p>
        </p:txBody>
      </p:sp>
    </p:spTree>
    <p:extLst>
      <p:ext uri="{BB962C8B-B14F-4D97-AF65-F5344CB8AC3E}">
        <p14:creationId xmlns:p14="http://schemas.microsoft.com/office/powerpoint/2010/main" val="339776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346464287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KQL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25909278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Assessments are not driven by Azure Policy.</a:t>
            </a:r>
            <a:endParaRPr lang="en-US" sz="1800" b="1" dirty="0"/>
          </a:p>
        </p:txBody>
      </p:sp>
    </p:spTree>
    <p:extLst>
      <p:ext uri="{BB962C8B-B14F-4D97-AF65-F5344CB8AC3E}">
        <p14:creationId xmlns:p14="http://schemas.microsoft.com/office/powerpoint/2010/main" val="70520602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 Get-</a:t>
            </a:r>
            <a:r>
              <a:rPr lang="en-US" sz="1800" dirty="0" err="1"/>
              <a:t>AzSqlDatabase</a:t>
            </a:r>
            <a:r>
              <a:rPr lang="en-US" sz="1800" dirty="0"/>
              <a:t> -</a:t>
            </a:r>
            <a:r>
              <a:rPr lang="en-US" sz="1800" dirty="0" err="1"/>
              <a:t>ResourceGroupName</a:t>
            </a:r>
            <a:r>
              <a:rPr lang="en-US" sz="1800" dirty="0"/>
              <a:t> "ResourceGroup01" -</a:t>
            </a:r>
            <a:r>
              <a:rPr lang="en-US" sz="1800" dirty="0" err="1"/>
              <a:t>ServerName</a:t>
            </a:r>
            <a:r>
              <a:rPr lang="en-US" sz="1800" dirty="0"/>
              <a:t> $"Server01" `</a:t>
            </a:r>
          </a:p>
          <a:p>
            <a:pPr>
              <a:lnSpc>
                <a:spcPct val="100000"/>
              </a:lnSpc>
              <a:spcAft>
                <a:spcPts val="1000"/>
              </a:spcAft>
            </a:pPr>
            <a:r>
              <a:rPr lang="en-US" sz="1800" dirty="0"/>
              <a:t>| where {$_.</a:t>
            </a:r>
            <a:r>
              <a:rPr lang="en-US" sz="1800" dirty="0" err="1"/>
              <a:t>DatabaseName</a:t>
            </a:r>
            <a:r>
              <a:rPr lang="en-US" sz="1800" dirty="0"/>
              <a:t> -ne "master"}  `</a:t>
            </a:r>
          </a:p>
          <a:p>
            <a:pPr>
              <a:lnSpc>
                <a:spcPct val="100000"/>
              </a:lnSpc>
              <a:spcAft>
                <a:spcPts val="1000"/>
              </a:spcAft>
            </a:pPr>
            <a:r>
              <a:rPr lang="en-US" sz="1800" dirty="0"/>
              <a:t>| Update-</a:t>
            </a:r>
            <a:r>
              <a:rPr lang="en-US" sz="1800" dirty="0" err="1"/>
              <a:t>AzSqlDatabaseVulnerabilityAssessmentSetting</a:t>
            </a:r>
            <a:r>
              <a:rPr lang="en-US" sz="1800" dirty="0"/>
              <a:t> `</a:t>
            </a:r>
          </a:p>
          <a:p>
            <a:pPr>
              <a:lnSpc>
                <a:spcPct val="100000"/>
              </a:lnSpc>
              <a:spcAft>
                <a:spcPts val="1000"/>
              </a:spcAft>
            </a:pPr>
            <a:r>
              <a:rPr lang="en-US" sz="1800" dirty="0"/>
              <a:t>               -</a:t>
            </a:r>
            <a:r>
              <a:rPr lang="en-US" sz="1800" dirty="0" err="1"/>
              <a:t>StorageAccountName</a:t>
            </a:r>
            <a:r>
              <a:rPr lang="en-US" sz="1800" dirty="0"/>
              <a:t> "</a:t>
            </a:r>
            <a:r>
              <a:rPr lang="en-US" sz="1800" dirty="0" err="1"/>
              <a:t>mystorage</a:t>
            </a:r>
            <a:r>
              <a:rPr lang="en-US" sz="1800" dirty="0"/>
              <a:t>" `</a:t>
            </a:r>
          </a:p>
          <a:p>
            <a:pPr>
              <a:lnSpc>
                <a:spcPct val="100000"/>
              </a:lnSpc>
              <a:spcAft>
                <a:spcPts val="1000"/>
              </a:spcAft>
            </a:pPr>
            <a:r>
              <a:rPr lang="en-US" sz="1800" dirty="0"/>
              <a:t>               -</a:t>
            </a:r>
            <a:r>
              <a:rPr lang="en-US" sz="1800" dirty="0" err="1"/>
              <a:t>ScanResultsContainerName</a:t>
            </a:r>
            <a:r>
              <a:rPr lang="en-US" sz="1800" dirty="0"/>
              <a:t> "vulnerability-assessment" `</a:t>
            </a:r>
          </a:p>
          <a:p>
            <a:pPr>
              <a:lnSpc>
                <a:spcPct val="100000"/>
              </a:lnSpc>
              <a:spcAft>
                <a:spcPts val="1000"/>
              </a:spcAft>
            </a:pPr>
            <a:r>
              <a:rPr lang="en-US" sz="1800" dirty="0"/>
              <a:t>               -</a:t>
            </a:r>
            <a:r>
              <a:rPr lang="en-US" sz="1800" dirty="0" err="1"/>
              <a:t>RecurringScansInterval</a:t>
            </a:r>
            <a:r>
              <a:rPr lang="en-US" sz="1800" dirty="0"/>
              <a:t> Weekly `</a:t>
            </a:r>
          </a:p>
          <a:p>
            <a:pPr>
              <a:lnSpc>
                <a:spcPct val="100000"/>
              </a:lnSpc>
              <a:spcAft>
                <a:spcPts val="1000"/>
              </a:spcAft>
            </a:pPr>
            <a:r>
              <a:rPr lang="en-US" sz="1800" dirty="0"/>
              <a:t>               -</a:t>
            </a:r>
            <a:r>
              <a:rPr lang="en-US" sz="1800" dirty="0" err="1"/>
              <a:t>EmailSubscriptionAdmins</a:t>
            </a:r>
            <a:r>
              <a:rPr lang="en-US" sz="1800" dirty="0"/>
              <a:t> $true `</a:t>
            </a:r>
          </a:p>
          <a:p>
            <a:pPr>
              <a:lnSpc>
                <a:spcPct val="100000"/>
              </a:lnSpc>
              <a:spcAft>
                <a:spcPts val="1000"/>
              </a:spcAft>
            </a:pPr>
            <a:r>
              <a:rPr lang="en-US" sz="1800" dirty="0"/>
              <a:t>	-</a:t>
            </a:r>
            <a:r>
              <a:rPr lang="en-US" sz="1800" dirty="0" err="1"/>
              <a:t>NotificationEmail</a:t>
            </a:r>
            <a:r>
              <a:rPr lang="en-US" sz="1800" dirty="0"/>
              <a:t> @("mail1@mail.com" , "mail2@mail.com")</a:t>
            </a:r>
            <a:endParaRPr lang="en-US" sz="1800" b="1" dirty="0"/>
          </a:p>
        </p:txBody>
      </p:sp>
    </p:spTree>
    <p:extLst>
      <p:ext uri="{BB962C8B-B14F-4D97-AF65-F5344CB8AC3E}">
        <p14:creationId xmlns:p14="http://schemas.microsoft.com/office/powerpoint/2010/main" val="50300490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7404193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09086" y="3055460"/>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1080802587"/>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38889081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pPr>
              <a:lnSpc>
                <a:spcPct val="100000"/>
              </a:lnSpc>
              <a:spcAft>
                <a:spcPts val="1000"/>
              </a:spcAft>
            </a:pPr>
            <a:r>
              <a:rPr lang="en-US" sz="1800" dirty="0"/>
              <a:t>FIM is only available from Security Center's pages in the Azure portal. There is currently no REST API for working with FIM.</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79781534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the </a:t>
            </a:r>
            <a:r>
              <a:rPr lang="en-US" sz="1800" b="1" dirty="0" err="1"/>
              <a:t>ConfigurationChange</a:t>
            </a:r>
            <a:r>
              <a:rPr lang="en-US" sz="1800" dirty="0"/>
              <a:t> table </a:t>
            </a:r>
            <a:br>
              <a:rPr lang="en-US" sz="1800" dirty="0"/>
            </a:br>
            <a:r>
              <a:rPr lang="en-US" sz="1800" dirty="0"/>
              <a:t>to query for FIM logs.</a:t>
            </a:r>
            <a:endParaRPr lang="en-US" sz="1800" b="1" dirty="0"/>
          </a:p>
        </p:txBody>
      </p:sp>
      <p:pic>
        <p:nvPicPr>
          <p:cNvPr id="4" name="Picture 3">
            <a:extLst>
              <a:ext uri="{FF2B5EF4-FFF2-40B4-BE49-F238E27FC236}">
                <a16:creationId xmlns:a16="http://schemas.microsoft.com/office/drawing/2014/main" id="{71CF9061-043E-4304-9CAE-50455CD28623}"/>
              </a:ext>
            </a:extLst>
          </p:cNvPr>
          <p:cNvPicPr>
            <a:picLocks noChangeAspect="1"/>
          </p:cNvPicPr>
          <p:nvPr/>
        </p:nvPicPr>
        <p:blipFill>
          <a:blip r:embed="rId3"/>
          <a:stretch>
            <a:fillRect/>
          </a:stretch>
        </p:blipFill>
        <p:spPr>
          <a:xfrm>
            <a:off x="4163354" y="717706"/>
            <a:ext cx="7446034" cy="5065329"/>
          </a:xfrm>
          <a:prstGeom prst="rect">
            <a:avLst/>
          </a:prstGeom>
        </p:spPr>
      </p:pic>
    </p:spTree>
    <p:extLst>
      <p:ext uri="{BB962C8B-B14F-4D97-AF65-F5344CB8AC3E}">
        <p14:creationId xmlns:p14="http://schemas.microsoft.com/office/powerpoint/2010/main" val="38475667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are we here?</a:t>
            </a:r>
          </a:p>
        </p:txBody>
      </p:sp>
      <p:pic>
        <p:nvPicPr>
          <p:cNvPr id="4" name="Picture 3">
            <a:extLst>
              <a:ext uri="{FF2B5EF4-FFF2-40B4-BE49-F238E27FC236}">
                <a16:creationId xmlns:a16="http://schemas.microsoft.com/office/drawing/2014/main" id="{E29A6BDA-7704-4626-868B-D00074AB3279}"/>
              </a:ext>
            </a:extLst>
          </p:cNvPr>
          <p:cNvPicPr>
            <a:picLocks noChangeAspect="1"/>
          </p:cNvPicPr>
          <p:nvPr/>
        </p:nvPicPr>
        <p:blipFill>
          <a:blip r:embed="rId3"/>
          <a:stretch>
            <a:fillRect/>
          </a:stretch>
        </p:blipFill>
        <p:spPr>
          <a:xfrm>
            <a:off x="872039" y="2189748"/>
            <a:ext cx="10086975" cy="3429000"/>
          </a:xfrm>
          <a:prstGeom prst="rect">
            <a:avLst/>
          </a:prstGeom>
        </p:spPr>
      </p:pic>
      <p:sp>
        <p:nvSpPr>
          <p:cNvPr id="7" name="Text Placeholder 3">
            <a:extLst>
              <a:ext uri="{FF2B5EF4-FFF2-40B4-BE49-F238E27FC236}">
                <a16:creationId xmlns:a16="http://schemas.microsoft.com/office/drawing/2014/main" id="{AEFCF4E9-2A4F-4FD8-A2FD-E0C2DFE5A664}"/>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Of all the major costs and risks associated with managing a security incident, the potential hit to brand and reputation and loss of customer trust could be the most damaging.</a:t>
            </a:r>
            <a:endParaRPr lang="en-US" sz="1800" b="1" dirty="0"/>
          </a:p>
        </p:txBody>
      </p:sp>
    </p:spTree>
    <p:extLst>
      <p:ext uri="{BB962C8B-B14F-4D97-AF65-F5344CB8AC3E}">
        <p14:creationId xmlns:p14="http://schemas.microsoft.com/office/powerpoint/2010/main" val="19904145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err="1"/>
              <a:t>ConfigurationChange</a:t>
            </a:r>
            <a:endParaRPr lang="en-US" sz="1800" dirty="0"/>
          </a:p>
          <a:p>
            <a:pPr>
              <a:lnSpc>
                <a:spcPct val="100000"/>
              </a:lnSpc>
              <a:spcAft>
                <a:spcPts val="1000"/>
              </a:spcAft>
            </a:pPr>
            <a:r>
              <a:rPr lang="en-US" sz="1800" dirty="0"/>
              <a:t>| where </a:t>
            </a:r>
            <a:r>
              <a:rPr lang="en-US" sz="1800" dirty="0" err="1"/>
              <a:t>TimeGenerated</a:t>
            </a:r>
            <a:r>
              <a:rPr lang="en-US" sz="1800" dirty="0"/>
              <a:t> &gt; ago(14d)</a:t>
            </a:r>
          </a:p>
          <a:p>
            <a:pPr>
              <a:lnSpc>
                <a:spcPct val="100000"/>
              </a:lnSpc>
              <a:spcAft>
                <a:spcPts val="1000"/>
              </a:spcAft>
            </a:pPr>
            <a:r>
              <a:rPr lang="en-US" sz="1800" dirty="0"/>
              <a:t>| where </a:t>
            </a:r>
            <a:r>
              <a:rPr lang="en-US" sz="1800" dirty="0" err="1"/>
              <a:t>ConfigChangeType</a:t>
            </a:r>
            <a:r>
              <a:rPr lang="en-US" sz="1800" dirty="0"/>
              <a:t> in ('Registry')</a:t>
            </a:r>
          </a:p>
          <a:p>
            <a:pPr>
              <a:lnSpc>
                <a:spcPct val="100000"/>
              </a:lnSpc>
              <a:spcAft>
                <a:spcPts val="1000"/>
              </a:spcAft>
            </a:pPr>
            <a:r>
              <a:rPr lang="en-US" sz="1800" dirty="0"/>
              <a:t>| order by Computer, </a:t>
            </a:r>
            <a:r>
              <a:rPr lang="en-US" sz="1800" dirty="0" err="1"/>
              <a:t>RegistryKey</a:t>
            </a:r>
            <a:endParaRPr lang="en-US" sz="1800" dirty="0"/>
          </a:p>
          <a:p>
            <a:pPr>
              <a:lnSpc>
                <a:spcPct val="100000"/>
              </a:lnSpc>
              <a:spcAft>
                <a:spcPts val="1000"/>
              </a:spcAft>
            </a:pPr>
            <a:endParaRPr lang="en-US" sz="1800" b="1" dirty="0"/>
          </a:p>
          <a:p>
            <a:pPr>
              <a:lnSpc>
                <a:spcPct val="100000"/>
              </a:lnSpc>
              <a:spcAft>
                <a:spcPts val="1000"/>
              </a:spcAft>
            </a:pPr>
            <a:r>
              <a:rPr lang="en-US" sz="1800" dirty="0" err="1"/>
              <a:t>ConfigurationChange</a:t>
            </a:r>
            <a:endParaRPr lang="en-US" sz="1800" dirty="0"/>
          </a:p>
          <a:p>
            <a:pPr>
              <a:lnSpc>
                <a:spcPct val="100000"/>
              </a:lnSpc>
              <a:spcAft>
                <a:spcPts val="1000"/>
              </a:spcAft>
            </a:pPr>
            <a:r>
              <a:rPr lang="en-US" sz="1800" dirty="0"/>
              <a:t>| where </a:t>
            </a:r>
            <a:r>
              <a:rPr lang="en-US" sz="1800" dirty="0" err="1"/>
              <a:t>TimeGenerated</a:t>
            </a:r>
            <a:r>
              <a:rPr lang="en-US" sz="1800" dirty="0"/>
              <a:t> &gt; ago(14d)</a:t>
            </a:r>
          </a:p>
          <a:p>
            <a:pPr>
              <a:lnSpc>
                <a:spcPct val="100000"/>
              </a:lnSpc>
              <a:spcAft>
                <a:spcPts val="1000"/>
              </a:spcAft>
            </a:pPr>
            <a:r>
              <a:rPr lang="en-US" sz="1800" dirty="0"/>
              <a:t>| where </a:t>
            </a:r>
            <a:r>
              <a:rPr lang="en-US" sz="1800" dirty="0" err="1"/>
              <a:t>ConfigChangeType</a:t>
            </a:r>
            <a:r>
              <a:rPr lang="en-US" sz="1800" dirty="0"/>
              <a:t> in ('Registry', 'Files')</a:t>
            </a:r>
          </a:p>
          <a:p>
            <a:pPr>
              <a:lnSpc>
                <a:spcPct val="100000"/>
              </a:lnSpc>
              <a:spcAft>
                <a:spcPts val="1000"/>
              </a:spcAft>
            </a:pPr>
            <a:r>
              <a:rPr lang="en-US" sz="1800" dirty="0"/>
              <a:t>| summarize count() by Computer, </a:t>
            </a:r>
            <a:r>
              <a:rPr lang="en-US" sz="1800" dirty="0" err="1"/>
              <a:t>ConfigChangeType</a:t>
            </a:r>
            <a:endParaRPr lang="en-US" sz="1800" dirty="0"/>
          </a:p>
        </p:txBody>
      </p:sp>
    </p:spTree>
    <p:extLst>
      <p:ext uri="{BB962C8B-B14F-4D97-AF65-F5344CB8AC3E}">
        <p14:creationId xmlns:p14="http://schemas.microsoft.com/office/powerpoint/2010/main" val="167728550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159654466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Log Analytics Agent Deployment (Pre-req)</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t>
            </a:r>
            <a:r>
              <a:rPr lang="en-US" sz="1800" dirty="0" err="1"/>
              <a:t>PublicSettings</a:t>
            </a:r>
            <a:r>
              <a:rPr lang="en-US" sz="1800" dirty="0"/>
              <a:t> = @{"workspaceId" = $</a:t>
            </a:r>
            <a:r>
              <a:rPr lang="en-US" sz="1800" dirty="0" err="1"/>
              <a:t>workspaceId</a:t>
            </a:r>
            <a:r>
              <a:rPr lang="en-US" sz="1800" dirty="0"/>
              <a:t> }</a:t>
            </a:r>
          </a:p>
          <a:p>
            <a:pPr>
              <a:lnSpc>
                <a:spcPct val="100000"/>
              </a:lnSpc>
              <a:spcAft>
                <a:spcPts val="1000"/>
              </a:spcAft>
            </a:pPr>
            <a:endParaRPr lang="en-US" sz="1800" dirty="0"/>
          </a:p>
          <a:p>
            <a:pPr>
              <a:lnSpc>
                <a:spcPct val="100000"/>
              </a:lnSpc>
              <a:spcAft>
                <a:spcPts val="1000"/>
              </a:spcAft>
            </a:pPr>
            <a:r>
              <a:rPr lang="en-US" sz="1800" dirty="0"/>
              <a:t>$</a:t>
            </a:r>
            <a:r>
              <a:rPr lang="en-US" sz="1800" dirty="0" err="1"/>
              <a:t>ProtectedSettings</a:t>
            </a:r>
            <a:r>
              <a:rPr lang="en-US" sz="1800" dirty="0"/>
              <a:t> = @{"workspaceKey" = $</a:t>
            </a:r>
            <a:r>
              <a:rPr lang="en-US" sz="1800" dirty="0" err="1"/>
              <a:t>workspaceKey</a:t>
            </a:r>
            <a:r>
              <a:rPr lang="en-US" sz="1800" dirty="0"/>
              <a:t> }</a:t>
            </a:r>
          </a:p>
          <a:p>
            <a:pPr>
              <a:lnSpc>
                <a:spcPct val="100000"/>
              </a:lnSpc>
              <a:spcAft>
                <a:spcPts val="1000"/>
              </a:spcAft>
            </a:pPr>
            <a:endParaRPr lang="en-US" sz="1800" dirty="0"/>
          </a:p>
          <a:p>
            <a:pPr>
              <a:lnSpc>
                <a:spcPct val="100000"/>
              </a:lnSpc>
              <a:spcAft>
                <a:spcPts val="1000"/>
              </a:spcAft>
            </a:pPr>
            <a:r>
              <a:rPr lang="en-US" sz="1800" dirty="0"/>
              <a:t>Set-</a:t>
            </a:r>
            <a:r>
              <a:rPr lang="en-US" sz="1800" dirty="0" err="1"/>
              <a:t>AzVMExtension</a:t>
            </a:r>
            <a:r>
              <a:rPr lang="en-US" sz="1800" dirty="0"/>
              <a:t> -</a:t>
            </a:r>
            <a:r>
              <a:rPr lang="en-US" sz="1800" dirty="0" err="1"/>
              <a:t>ResourceGroupName</a:t>
            </a:r>
            <a:r>
              <a:rPr lang="en-US" sz="1800" dirty="0"/>
              <a:t> $</a:t>
            </a:r>
            <a:r>
              <a:rPr lang="en-US" sz="1800" dirty="0" err="1"/>
              <a:t>rg.ResourceGroupName</a:t>
            </a:r>
            <a:r>
              <a:rPr lang="en-US" sz="1800" dirty="0"/>
              <a:t> -Location $</a:t>
            </a:r>
            <a:r>
              <a:rPr lang="en-US" sz="1800" dirty="0" err="1"/>
              <a:t>vm.Location</a:t>
            </a:r>
            <a:r>
              <a:rPr lang="en-US" sz="1800" dirty="0"/>
              <a:t> -</a:t>
            </a:r>
            <a:r>
              <a:rPr lang="en-US" sz="1800" dirty="0" err="1"/>
              <a:t>VMName</a:t>
            </a:r>
            <a:r>
              <a:rPr lang="en-US" sz="1800" dirty="0"/>
              <a:t> $</a:t>
            </a:r>
            <a:r>
              <a:rPr lang="en-US" sz="1800" dirty="0" err="1"/>
              <a:t>vm.Name</a:t>
            </a:r>
            <a:r>
              <a:rPr lang="en-US" sz="1800" dirty="0"/>
              <a:t> -Name "</a:t>
            </a:r>
            <a:r>
              <a:rPr lang="en-US" sz="1800" dirty="0" err="1"/>
              <a:t>MicrosoftMonitoringAgent</a:t>
            </a:r>
            <a:r>
              <a:rPr lang="en-US" sz="1800" dirty="0"/>
              <a:t>" -Publisher "</a:t>
            </a:r>
            <a:r>
              <a:rPr lang="en-US" sz="1800" dirty="0" err="1"/>
              <a:t>Microsoft.EnterpriseCloud.Monitoring</a:t>
            </a:r>
            <a:r>
              <a:rPr lang="en-US" sz="1800" dirty="0"/>
              <a:t>" -Type "</a:t>
            </a:r>
            <a:r>
              <a:rPr lang="en-US" sz="1800" dirty="0" err="1"/>
              <a:t>Microsoft.EnterpriseCloud.Monitoring.MicrosoftMonitoringAgent</a:t>
            </a:r>
            <a:r>
              <a:rPr lang="en-US" sz="1800" dirty="0"/>
              <a:t>" -</a:t>
            </a:r>
            <a:r>
              <a:rPr lang="en-US" sz="1800" dirty="0" err="1"/>
              <a:t>TypeHandlerVersion</a:t>
            </a:r>
            <a:r>
              <a:rPr lang="en-US" sz="1800" dirty="0"/>
              <a:t> "1.1" -Settings $</a:t>
            </a:r>
            <a:r>
              <a:rPr lang="en-US" sz="1800" dirty="0" err="1"/>
              <a:t>PublicSettings</a:t>
            </a:r>
            <a:r>
              <a:rPr lang="en-US" sz="1800" dirty="0"/>
              <a:t> -</a:t>
            </a:r>
            <a:r>
              <a:rPr lang="en-US" sz="1800" dirty="0" err="1"/>
              <a:t>ProtectedSettings</a:t>
            </a:r>
            <a:r>
              <a:rPr lang="en-US" sz="1800" dirty="0"/>
              <a:t> $</a:t>
            </a:r>
            <a:r>
              <a:rPr lang="en-US" sz="1800" dirty="0" err="1"/>
              <a:t>ProtectedSettings</a:t>
            </a:r>
            <a:r>
              <a:rPr lang="en-US" sz="1800" dirty="0"/>
              <a:t>;</a:t>
            </a:r>
            <a:endParaRPr lang="en-US" sz="1800" b="1" dirty="0"/>
          </a:p>
        </p:txBody>
      </p:sp>
    </p:spTree>
    <p:extLst>
      <p:ext uri="{BB962C8B-B14F-4D97-AF65-F5344CB8AC3E}">
        <p14:creationId xmlns:p14="http://schemas.microsoft.com/office/powerpoint/2010/main" val="41072227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 (Change Tracking)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Easiest to do via Azure Portal or PowerShell.</a:t>
            </a:r>
          </a:p>
          <a:p>
            <a:pPr>
              <a:lnSpc>
                <a:spcPct val="100000"/>
              </a:lnSpc>
              <a:spcAft>
                <a:spcPts val="1000"/>
              </a:spcAft>
            </a:pPr>
            <a:endParaRPr lang="en-US" sz="1800" b="1" dirty="0"/>
          </a:p>
          <a:p>
            <a:pPr>
              <a:lnSpc>
                <a:spcPct val="100000"/>
              </a:lnSpc>
              <a:spcAft>
                <a:spcPts val="1000"/>
              </a:spcAft>
            </a:pPr>
            <a:r>
              <a:rPr lang="en-US" sz="1800" b="1" dirty="0"/>
              <a:t>Portal/ARM:</a:t>
            </a:r>
          </a:p>
          <a:p>
            <a:pPr>
              <a:lnSpc>
                <a:spcPct val="100000"/>
              </a:lnSpc>
              <a:spcAft>
                <a:spcPts val="1000"/>
              </a:spcAft>
            </a:pPr>
            <a:r>
              <a:rPr lang="en-US" sz="1800" dirty="0"/>
              <a:t>Azure Portal will create an ARM Template deployment package. Solutions are under </a:t>
            </a:r>
            <a:r>
              <a:rPr lang="en-US" sz="1800" b="1" dirty="0" err="1"/>
              <a:t>Microsoft.OperationsManagement</a:t>
            </a:r>
            <a:r>
              <a:rPr lang="en-US" sz="1800" b="1" dirty="0"/>
              <a:t>/solutions </a:t>
            </a:r>
            <a:r>
              <a:rPr lang="en-US" sz="1800" dirty="0"/>
              <a:t>resource namespace</a:t>
            </a:r>
          </a:p>
          <a:p>
            <a:pPr>
              <a:lnSpc>
                <a:spcPct val="100000"/>
              </a:lnSpc>
              <a:spcAft>
                <a:spcPts val="1000"/>
              </a:spcAft>
            </a:pPr>
            <a:endParaRPr lang="en-US" sz="1800" b="1" dirty="0"/>
          </a:p>
          <a:p>
            <a:pPr>
              <a:lnSpc>
                <a:spcPct val="100000"/>
              </a:lnSpc>
              <a:spcAft>
                <a:spcPts val="1000"/>
              </a:spcAft>
            </a:pPr>
            <a:r>
              <a:rPr lang="en-US" sz="1800" b="1" dirty="0"/>
              <a:t>PowerShell:</a:t>
            </a:r>
          </a:p>
          <a:p>
            <a:pPr>
              <a:lnSpc>
                <a:spcPct val="100000"/>
              </a:lnSpc>
              <a:spcAft>
                <a:spcPts val="1000"/>
              </a:spcAft>
            </a:pPr>
            <a:r>
              <a:rPr lang="en-US" sz="1800" dirty="0"/>
              <a:t>$sol = “</a:t>
            </a:r>
            <a:r>
              <a:rPr lang="en-US" sz="1800" dirty="0" err="1"/>
              <a:t>ChangeTracking</a:t>
            </a:r>
            <a:r>
              <a:rPr lang="en-US" sz="1800" dirty="0"/>
              <a:t>”;</a:t>
            </a:r>
          </a:p>
          <a:p>
            <a:pPr>
              <a:lnSpc>
                <a:spcPct val="100000"/>
              </a:lnSpc>
              <a:spcAft>
                <a:spcPts val="1000"/>
              </a:spcAft>
            </a:pPr>
            <a:r>
              <a:rPr lang="en-US" sz="1800" dirty="0"/>
              <a:t>New-</a:t>
            </a:r>
            <a:r>
              <a:rPr lang="en-US" sz="1800" dirty="0" err="1"/>
              <a:t>AzMonitorLogAnalyticsSolution</a:t>
            </a:r>
            <a:r>
              <a:rPr lang="en-US" sz="1800" dirty="0"/>
              <a:t> -Type $sol -</a:t>
            </a:r>
            <a:r>
              <a:rPr lang="en-US" sz="1800" dirty="0" err="1"/>
              <a:t>ResourceGroupName</a:t>
            </a:r>
            <a:r>
              <a:rPr lang="en-US" sz="1800" dirty="0"/>
              <a:t> $</a:t>
            </a:r>
            <a:r>
              <a:rPr lang="en-US" sz="1800" dirty="0" err="1"/>
              <a:t>rg.ResourceGroupName</a:t>
            </a:r>
            <a:r>
              <a:rPr lang="en-US" sz="1800" dirty="0"/>
              <a:t> -Location $</a:t>
            </a:r>
            <a:r>
              <a:rPr lang="en-US" sz="1800" dirty="0" err="1"/>
              <a:t>ws.Location</a:t>
            </a:r>
            <a:r>
              <a:rPr lang="en-US" sz="1800" dirty="0"/>
              <a:t> -</a:t>
            </a:r>
            <a:r>
              <a:rPr lang="en-US" sz="1800" dirty="0" err="1"/>
              <a:t>WorkspaceResourceId</a:t>
            </a:r>
            <a:r>
              <a:rPr lang="en-US" sz="1800" dirty="0"/>
              <a:t> $</a:t>
            </a:r>
            <a:r>
              <a:rPr lang="en-US" sz="1800" dirty="0" err="1"/>
              <a:t>ws.ResourceId</a:t>
            </a:r>
            <a:endParaRPr lang="en-US" sz="1800" dirty="0"/>
          </a:p>
        </p:txBody>
      </p:sp>
    </p:spTree>
    <p:extLst>
      <p:ext uri="{BB962C8B-B14F-4D97-AF65-F5344CB8AC3E}">
        <p14:creationId xmlns:p14="http://schemas.microsoft.com/office/powerpoint/2010/main" val="385651620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Kubernetes clusters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dirty="0"/>
              <a:t>Container hosts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t>Azure Container Registry (ACR)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92335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pic>
        <p:nvPicPr>
          <p:cNvPr id="4" name="Picture 3">
            <a:extLst>
              <a:ext uri="{FF2B5EF4-FFF2-40B4-BE49-F238E27FC236}">
                <a16:creationId xmlns:a16="http://schemas.microsoft.com/office/drawing/2014/main" id="{71CF9061-043E-4304-9CAE-50455CD28623}"/>
              </a:ext>
            </a:extLst>
          </p:cNvPr>
          <p:cNvPicPr>
            <a:picLocks noChangeAspect="1"/>
          </p:cNvPicPr>
          <p:nvPr/>
        </p:nvPicPr>
        <p:blipFill>
          <a:blip r:embed="rId3"/>
          <a:stretch>
            <a:fillRect/>
          </a:stretch>
        </p:blipFill>
        <p:spPr>
          <a:xfrm>
            <a:off x="4163354" y="717706"/>
            <a:ext cx="7446034" cy="5065329"/>
          </a:xfrm>
          <a:prstGeom prst="rect">
            <a:avLst/>
          </a:prstGeom>
        </p:spPr>
      </p:pic>
    </p:spTree>
    <p:extLst>
      <p:ext uri="{BB962C8B-B14F-4D97-AF65-F5344CB8AC3E}">
        <p14:creationId xmlns:p14="http://schemas.microsoft.com/office/powerpoint/2010/main" val="407956052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103929661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102801873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 (Container Insights)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Set-</a:t>
            </a:r>
            <a:r>
              <a:rPr lang="en-US" sz="1800" dirty="0" err="1"/>
              <a:t>AzSecurityPricing</a:t>
            </a:r>
            <a:r>
              <a:rPr lang="en-US" sz="1800" dirty="0"/>
              <a:t> -Name “</a:t>
            </a:r>
            <a:r>
              <a:rPr lang="en-US" sz="1800" dirty="0" err="1"/>
              <a:t>ContainerRegistry</a:t>
            </a:r>
            <a:r>
              <a:rPr lang="en-US" sz="1800" dirty="0"/>
              <a:t>” -</a:t>
            </a:r>
            <a:r>
              <a:rPr lang="en-US" sz="1800" dirty="0" err="1"/>
              <a:t>PricingTier</a:t>
            </a:r>
            <a:r>
              <a:rPr lang="en-US" sz="1800" dirty="0"/>
              <a:t> "Standard“</a:t>
            </a:r>
          </a:p>
          <a:p>
            <a:pPr>
              <a:lnSpc>
                <a:spcPct val="100000"/>
              </a:lnSpc>
              <a:spcAft>
                <a:spcPts val="1000"/>
              </a:spcAft>
            </a:pPr>
            <a:endParaRPr lang="en-US" sz="1800" dirty="0"/>
          </a:p>
          <a:p>
            <a:pPr>
              <a:lnSpc>
                <a:spcPct val="100000"/>
              </a:lnSpc>
              <a:spcAft>
                <a:spcPts val="1000"/>
              </a:spcAft>
            </a:pPr>
            <a:r>
              <a:rPr lang="en-US" sz="1800" dirty="0"/>
              <a:t>Easiest to do via Azure Portal or PowerShell.</a:t>
            </a:r>
          </a:p>
          <a:p>
            <a:pPr>
              <a:lnSpc>
                <a:spcPct val="100000"/>
              </a:lnSpc>
              <a:spcAft>
                <a:spcPts val="1000"/>
              </a:spcAft>
            </a:pPr>
            <a:endParaRPr lang="en-US" sz="1800" b="1" dirty="0"/>
          </a:p>
          <a:p>
            <a:pPr>
              <a:lnSpc>
                <a:spcPct val="100000"/>
              </a:lnSpc>
              <a:spcAft>
                <a:spcPts val="1000"/>
              </a:spcAft>
            </a:pPr>
            <a:r>
              <a:rPr lang="en-US" sz="1800" b="1" dirty="0"/>
              <a:t>Portal/ARM:</a:t>
            </a:r>
          </a:p>
          <a:p>
            <a:pPr>
              <a:lnSpc>
                <a:spcPct val="100000"/>
              </a:lnSpc>
              <a:spcAft>
                <a:spcPts val="1000"/>
              </a:spcAft>
            </a:pPr>
            <a:r>
              <a:rPr lang="en-US" sz="1800" dirty="0"/>
              <a:t>Azure Portal will create an ARM Template deployment package. Solutions are under </a:t>
            </a:r>
            <a:r>
              <a:rPr lang="en-US" sz="1800" b="1" dirty="0" err="1"/>
              <a:t>Microsoft.OperationsManagement</a:t>
            </a:r>
            <a:r>
              <a:rPr lang="en-US" sz="1800" b="1" dirty="0"/>
              <a:t>/solutions </a:t>
            </a:r>
            <a:r>
              <a:rPr lang="en-US" sz="1800" dirty="0"/>
              <a:t>resource namespace</a:t>
            </a:r>
          </a:p>
          <a:p>
            <a:pPr>
              <a:lnSpc>
                <a:spcPct val="100000"/>
              </a:lnSpc>
              <a:spcAft>
                <a:spcPts val="1000"/>
              </a:spcAft>
            </a:pPr>
            <a:endParaRPr lang="en-US" sz="1800" b="1" dirty="0"/>
          </a:p>
          <a:p>
            <a:pPr>
              <a:lnSpc>
                <a:spcPct val="100000"/>
              </a:lnSpc>
              <a:spcAft>
                <a:spcPts val="1000"/>
              </a:spcAft>
            </a:pPr>
            <a:r>
              <a:rPr lang="en-US" sz="1800" b="1" dirty="0"/>
              <a:t>PowerShell:</a:t>
            </a:r>
          </a:p>
          <a:p>
            <a:pPr>
              <a:lnSpc>
                <a:spcPct val="100000"/>
              </a:lnSpc>
              <a:spcAft>
                <a:spcPts val="1000"/>
              </a:spcAft>
            </a:pPr>
            <a:r>
              <a:rPr lang="en-US" sz="1800" dirty="0"/>
              <a:t>$sol = “</a:t>
            </a:r>
            <a:r>
              <a:rPr lang="en-US" sz="1800" dirty="0" err="1"/>
              <a:t>ContainerInsights</a:t>
            </a:r>
            <a:r>
              <a:rPr lang="en-US" sz="1800" dirty="0"/>
              <a:t>”;</a:t>
            </a:r>
          </a:p>
          <a:p>
            <a:pPr>
              <a:lnSpc>
                <a:spcPct val="100000"/>
              </a:lnSpc>
              <a:spcAft>
                <a:spcPts val="1000"/>
              </a:spcAft>
            </a:pPr>
            <a:r>
              <a:rPr lang="en-US" sz="1800" dirty="0"/>
              <a:t>New-</a:t>
            </a:r>
            <a:r>
              <a:rPr lang="en-US" sz="1800" dirty="0" err="1"/>
              <a:t>AzMonitorLogAnalyticsSolution</a:t>
            </a:r>
            <a:r>
              <a:rPr lang="en-US" sz="1800" dirty="0"/>
              <a:t> -Type $sol -</a:t>
            </a:r>
            <a:r>
              <a:rPr lang="en-US" sz="1800" dirty="0" err="1"/>
              <a:t>ResourceGroupName</a:t>
            </a:r>
            <a:r>
              <a:rPr lang="en-US" sz="1800" dirty="0"/>
              <a:t> $</a:t>
            </a:r>
            <a:r>
              <a:rPr lang="en-US" sz="1800" dirty="0" err="1"/>
              <a:t>rg.ResourceGroupName</a:t>
            </a:r>
            <a:r>
              <a:rPr lang="en-US" sz="1800" dirty="0"/>
              <a:t> -Location $</a:t>
            </a:r>
            <a:r>
              <a:rPr lang="en-US" sz="1800" dirty="0" err="1"/>
              <a:t>ws.Location</a:t>
            </a:r>
            <a:r>
              <a:rPr lang="en-US" sz="1800" dirty="0"/>
              <a:t> -</a:t>
            </a:r>
            <a:r>
              <a:rPr lang="en-US" sz="1800" dirty="0" err="1"/>
              <a:t>WorkspaceResourceId</a:t>
            </a:r>
            <a:r>
              <a:rPr lang="en-US" sz="1800" dirty="0"/>
              <a:t> $</a:t>
            </a:r>
            <a:r>
              <a:rPr lang="en-US" sz="1800" dirty="0" err="1"/>
              <a:t>ws.ResourceId</a:t>
            </a:r>
            <a:endParaRPr lang="en-US" sz="1800" dirty="0"/>
          </a:p>
        </p:txBody>
      </p:sp>
    </p:spTree>
    <p:extLst>
      <p:ext uri="{BB962C8B-B14F-4D97-AF65-F5344CB8AC3E}">
        <p14:creationId xmlns:p14="http://schemas.microsoft.com/office/powerpoint/2010/main" val="10860879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AF8-468F-4B99-BDF9-0F571D4F1F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E0D7C3-5C89-4B5A-99D5-A16662BCE3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78E5CBA-89AE-4118-B841-2A0FD0FB6444}"/>
              </a:ext>
            </a:extLst>
          </p:cNvPr>
          <p:cNvPicPr>
            <a:picLocks noChangeAspect="1"/>
          </p:cNvPicPr>
          <p:nvPr/>
        </p:nvPicPr>
        <p:blipFill>
          <a:blip r:embed="rId2"/>
          <a:stretch>
            <a:fillRect/>
          </a:stretch>
        </p:blipFill>
        <p:spPr>
          <a:xfrm>
            <a:off x="0" y="20196"/>
            <a:ext cx="12192000" cy="6817607"/>
          </a:xfrm>
          <a:prstGeom prst="rect">
            <a:avLst/>
          </a:prstGeom>
        </p:spPr>
      </p:pic>
    </p:spTree>
    <p:extLst>
      <p:ext uri="{BB962C8B-B14F-4D97-AF65-F5344CB8AC3E}">
        <p14:creationId xmlns:p14="http://schemas.microsoft.com/office/powerpoint/2010/main" val="4284235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304952794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312299302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215967056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2964000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170548916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3021361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6C47-A76E-4BF9-9532-521FC78C8D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28398E-1DDC-4C8D-BFFE-F10869C38E9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A52791-6363-44ED-8B1E-D7F2B59402E7}"/>
              </a:ext>
            </a:extLst>
          </p:cNvPr>
          <p:cNvPicPr>
            <a:picLocks noChangeAspect="1"/>
          </p:cNvPicPr>
          <p:nvPr/>
        </p:nvPicPr>
        <p:blipFill>
          <a:blip r:embed="rId2"/>
          <a:stretch>
            <a:fillRect/>
          </a:stretch>
        </p:blipFill>
        <p:spPr>
          <a:xfrm>
            <a:off x="0" y="65695"/>
            <a:ext cx="12192000" cy="6703891"/>
          </a:xfrm>
          <a:prstGeom prst="rect">
            <a:avLst/>
          </a:prstGeom>
        </p:spPr>
      </p:pic>
    </p:spTree>
    <p:extLst>
      <p:ext uri="{BB962C8B-B14F-4D97-AF65-F5344CB8AC3E}">
        <p14:creationId xmlns:p14="http://schemas.microsoft.com/office/powerpoint/2010/main" val="14835932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155579228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191918814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the </a:t>
            </a:r>
            <a:r>
              <a:rPr lang="en-US" sz="1800" b="1" dirty="0" err="1"/>
              <a:t>AzureActivity</a:t>
            </a:r>
            <a:r>
              <a:rPr lang="en-US" sz="1800" dirty="0"/>
              <a:t> table </a:t>
            </a:r>
            <a:br>
              <a:rPr lang="en-US" sz="1800" dirty="0"/>
            </a:br>
            <a:r>
              <a:rPr lang="en-US" sz="1800" dirty="0"/>
              <a:t>to query for JIT access logs.</a:t>
            </a:r>
            <a:endParaRPr lang="en-US" sz="1800" b="1" dirty="0"/>
          </a:p>
        </p:txBody>
      </p:sp>
      <p:pic>
        <p:nvPicPr>
          <p:cNvPr id="3074" name="Picture 2">
            <a:extLst>
              <a:ext uri="{FF2B5EF4-FFF2-40B4-BE49-F238E27FC236}">
                <a16:creationId xmlns:a16="http://schemas.microsoft.com/office/drawing/2014/main" id="{649B3956-93B2-4D95-86EB-A61A5102B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423" y="2313214"/>
            <a:ext cx="930592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83469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err="1"/>
              <a:t>AzureActivity</a:t>
            </a:r>
            <a:endParaRPr lang="en-US" sz="1800" dirty="0"/>
          </a:p>
          <a:p>
            <a:pPr>
              <a:lnSpc>
                <a:spcPct val="100000"/>
              </a:lnSpc>
              <a:spcAft>
                <a:spcPts val="1000"/>
              </a:spcAft>
            </a:pPr>
            <a:r>
              <a:rPr lang="en-US" sz="1800" dirty="0"/>
              <a:t>  | where </a:t>
            </a:r>
            <a:r>
              <a:rPr lang="en-US" sz="1800" dirty="0" err="1"/>
              <a:t>ResourceProviderValue</a:t>
            </a:r>
            <a:r>
              <a:rPr lang="en-US" sz="1800" dirty="0"/>
              <a:t> =~ "</a:t>
            </a:r>
            <a:r>
              <a:rPr lang="en-US" sz="1800" dirty="0" err="1"/>
              <a:t>Microsoft.Security</a:t>
            </a:r>
            <a:r>
              <a:rPr lang="en-US" sz="1800" dirty="0"/>
              <a:t>" </a:t>
            </a:r>
          </a:p>
          <a:p>
            <a:pPr>
              <a:lnSpc>
                <a:spcPct val="100000"/>
              </a:lnSpc>
              <a:spcAft>
                <a:spcPts val="1000"/>
              </a:spcAft>
            </a:pPr>
            <a:r>
              <a:rPr lang="en-US" sz="1800" dirty="0"/>
              <a:t>  | where </a:t>
            </a:r>
            <a:r>
              <a:rPr lang="en-US" sz="1800" dirty="0" err="1"/>
              <a:t>OperationNameValue</a:t>
            </a:r>
            <a:r>
              <a:rPr lang="en-US" sz="1800" dirty="0"/>
              <a:t> =~ "</a:t>
            </a:r>
            <a:r>
              <a:rPr lang="en-US" sz="1800" dirty="0" err="1"/>
              <a:t>Microsoft.Security</a:t>
            </a:r>
            <a:r>
              <a:rPr lang="en-US" sz="1800" dirty="0"/>
              <a:t>/locations/</a:t>
            </a:r>
            <a:r>
              <a:rPr lang="en-US" sz="1800" dirty="0" err="1"/>
              <a:t>jitNetworkAccessPolicies</a:t>
            </a:r>
            <a:r>
              <a:rPr lang="en-US" sz="1800" dirty="0"/>
              <a:t>/delete" </a:t>
            </a:r>
          </a:p>
          <a:p>
            <a:pPr>
              <a:lnSpc>
                <a:spcPct val="100000"/>
              </a:lnSpc>
              <a:spcAft>
                <a:spcPts val="1000"/>
              </a:spcAft>
            </a:pPr>
            <a:endParaRPr lang="en-US" sz="1800" dirty="0"/>
          </a:p>
          <a:p>
            <a:pPr>
              <a:lnSpc>
                <a:spcPct val="100000"/>
              </a:lnSpc>
              <a:spcAft>
                <a:spcPts val="1000"/>
              </a:spcAft>
            </a:pPr>
            <a:r>
              <a:rPr lang="en-US" sz="1800" dirty="0" err="1"/>
              <a:t>AzureActivity</a:t>
            </a:r>
            <a:endParaRPr lang="en-US" sz="1800" dirty="0"/>
          </a:p>
          <a:p>
            <a:pPr>
              <a:lnSpc>
                <a:spcPct val="100000"/>
              </a:lnSpc>
              <a:spcAft>
                <a:spcPts val="1000"/>
              </a:spcAft>
            </a:pPr>
            <a:r>
              <a:rPr lang="en-US" sz="1800" dirty="0"/>
              <a:t>| where </a:t>
            </a:r>
            <a:r>
              <a:rPr lang="en-US" sz="1800" dirty="0" err="1"/>
              <a:t>TimeGenerated</a:t>
            </a:r>
            <a:r>
              <a:rPr lang="en-US" sz="1800" dirty="0"/>
              <a:t> &gt; ago(30d)</a:t>
            </a:r>
          </a:p>
          <a:p>
            <a:pPr>
              <a:lnSpc>
                <a:spcPct val="100000"/>
              </a:lnSpc>
              <a:spcAft>
                <a:spcPts val="1000"/>
              </a:spcAft>
            </a:pPr>
            <a:r>
              <a:rPr lang="en-US" sz="1800" dirty="0"/>
              <a:t>| where </a:t>
            </a:r>
            <a:r>
              <a:rPr lang="en-US" sz="1800" dirty="0" err="1"/>
              <a:t>OperationNameValue</a:t>
            </a:r>
            <a:r>
              <a:rPr lang="en-US" sz="1800" dirty="0"/>
              <a:t> == “</a:t>
            </a:r>
            <a:r>
              <a:rPr lang="en-US" sz="1800" dirty="0" err="1"/>
              <a:t>Microsoft.Security</a:t>
            </a:r>
            <a:r>
              <a:rPr lang="en-US" sz="1800" dirty="0"/>
              <a:t>/locations/</a:t>
            </a:r>
            <a:r>
              <a:rPr lang="en-US" sz="1800" dirty="0" err="1"/>
              <a:t>jitNetworkAccessPolicies</a:t>
            </a:r>
            <a:r>
              <a:rPr lang="en-US" sz="1800" dirty="0"/>
              <a:t>/initiate/action”</a:t>
            </a:r>
          </a:p>
          <a:p>
            <a:pPr>
              <a:lnSpc>
                <a:spcPct val="100000"/>
              </a:lnSpc>
              <a:spcAft>
                <a:spcPts val="1000"/>
              </a:spcAft>
            </a:pPr>
            <a:r>
              <a:rPr lang="en-US" sz="1800" dirty="0"/>
              <a:t>| extend </a:t>
            </a:r>
            <a:r>
              <a:rPr lang="en-US" sz="1800" dirty="0" err="1"/>
              <a:t>activityStatusValue</a:t>
            </a:r>
            <a:r>
              <a:rPr lang="en-US" sz="1800" dirty="0"/>
              <a:t> = </a:t>
            </a:r>
            <a:r>
              <a:rPr lang="en-US" sz="1800" dirty="0" err="1"/>
              <a:t>toString</a:t>
            </a:r>
            <a:r>
              <a:rPr lang="en-US" sz="1800" dirty="0"/>
              <a:t>(Properties </a:t>
            </a:r>
            <a:r>
              <a:rPr lang="en-US" sz="1800" dirty="0" err="1"/>
              <a:t>d.activityStatusValue</a:t>
            </a:r>
            <a:r>
              <a:rPr lang="en-US" sz="1800" dirty="0"/>
              <a:t>)</a:t>
            </a:r>
          </a:p>
          <a:p>
            <a:pPr>
              <a:lnSpc>
                <a:spcPct val="100000"/>
              </a:lnSpc>
              <a:spcAft>
                <a:spcPts val="1000"/>
              </a:spcAft>
            </a:pPr>
            <a:r>
              <a:rPr lang="en-US" sz="1800" dirty="0"/>
              <a:t>| extend </a:t>
            </a:r>
            <a:r>
              <a:rPr lang="en-US" sz="1800" dirty="0" err="1"/>
              <a:t>eventName</a:t>
            </a:r>
            <a:r>
              <a:rPr lang="en-US" sz="1800" dirty="0"/>
              <a:t> = </a:t>
            </a:r>
            <a:r>
              <a:rPr lang="en-US" sz="1800" dirty="0" err="1"/>
              <a:t>toString</a:t>
            </a:r>
            <a:r>
              <a:rPr lang="en-US" sz="1800" dirty="0"/>
              <a:t>(Properties </a:t>
            </a:r>
            <a:r>
              <a:rPr lang="en-US" sz="1800" dirty="0" err="1"/>
              <a:t>d.eventName</a:t>
            </a:r>
            <a:r>
              <a:rPr lang="en-US" sz="1800" dirty="0"/>
              <a:t>)</a:t>
            </a:r>
          </a:p>
          <a:p>
            <a:pPr>
              <a:lnSpc>
                <a:spcPct val="100000"/>
              </a:lnSpc>
              <a:spcAft>
                <a:spcPts val="1000"/>
              </a:spcAft>
            </a:pPr>
            <a:r>
              <a:rPr lang="en-US" sz="1800" dirty="0"/>
              <a:t>| extend Justification = </a:t>
            </a:r>
            <a:r>
              <a:rPr lang="en-US" sz="1800" dirty="0" err="1"/>
              <a:t>toString</a:t>
            </a:r>
            <a:r>
              <a:rPr lang="en-US" sz="1800" dirty="0"/>
              <a:t>(parse json(</a:t>
            </a:r>
            <a:r>
              <a:rPr lang="en-US" sz="1800" dirty="0" err="1"/>
              <a:t>tostring</a:t>
            </a:r>
            <a:r>
              <a:rPr lang="en-US" sz="1800" dirty="0"/>
              <a:t>(Properties </a:t>
            </a:r>
            <a:r>
              <a:rPr lang="en-US" sz="1800" dirty="0" err="1"/>
              <a:t>d.eventProperties</a:t>
            </a:r>
            <a:r>
              <a:rPr lang="en-US" sz="1800" dirty="0"/>
              <a:t>)).Justification)</a:t>
            </a:r>
          </a:p>
          <a:p>
            <a:pPr>
              <a:lnSpc>
                <a:spcPct val="100000"/>
              </a:lnSpc>
              <a:spcAft>
                <a:spcPts val="1000"/>
              </a:spcAft>
            </a:pPr>
            <a:r>
              <a:rPr lang="en-US" sz="1800" dirty="0"/>
              <a:t>| extend User = </a:t>
            </a:r>
            <a:r>
              <a:rPr lang="en-US" sz="1800" dirty="0" err="1"/>
              <a:t>toString</a:t>
            </a:r>
            <a:r>
              <a:rPr lang="en-US" sz="1800" dirty="0"/>
              <a:t>(parse json(</a:t>
            </a:r>
            <a:r>
              <a:rPr lang="en-US" sz="1800" dirty="0" err="1"/>
              <a:t>tostring</a:t>
            </a:r>
            <a:r>
              <a:rPr lang="en-US" sz="1800" dirty="0"/>
              <a:t>(Properties </a:t>
            </a:r>
            <a:r>
              <a:rPr lang="en-US" sz="1800" dirty="0" err="1"/>
              <a:t>d.eventProperties</a:t>
            </a:r>
            <a:r>
              <a:rPr lang="en-US" sz="1800" dirty="0"/>
              <a:t>)).User)</a:t>
            </a:r>
          </a:p>
          <a:p>
            <a:pPr>
              <a:lnSpc>
                <a:spcPct val="100000"/>
              </a:lnSpc>
              <a:spcAft>
                <a:spcPts val="1000"/>
              </a:spcAft>
            </a:pPr>
            <a:r>
              <a:rPr lang="en-US" sz="1800" dirty="0"/>
              <a:t>| summarize count(</a:t>
            </a:r>
            <a:r>
              <a:rPr lang="en-US" sz="1800" dirty="0" err="1"/>
              <a:t>activityStatusValue</a:t>
            </a:r>
            <a:r>
              <a:rPr lang="en-US" sz="1800" dirty="0"/>
              <a:t>) by </a:t>
            </a:r>
            <a:r>
              <a:rPr lang="en-US" sz="1800" dirty="0" err="1"/>
              <a:t>activityStatusValue</a:t>
            </a:r>
            <a:r>
              <a:rPr lang="en-US" sz="1800" dirty="0"/>
              <a:t>, </a:t>
            </a:r>
            <a:r>
              <a:rPr lang="en-US" sz="1800" dirty="0" err="1"/>
              <a:t>eventName</a:t>
            </a:r>
            <a:r>
              <a:rPr lang="en-US" sz="1800" dirty="0"/>
              <a:t>, Justification, User, </a:t>
            </a:r>
            <a:r>
              <a:rPr lang="en-US" sz="1800" dirty="0" err="1"/>
              <a:t>TimeGenerated</a:t>
            </a:r>
            <a:r>
              <a:rPr lang="en-US" sz="1800" dirty="0"/>
              <a:t>, </a:t>
            </a:r>
            <a:r>
              <a:rPr lang="en-US" sz="1800" dirty="0" err="1"/>
              <a:t>ResourceId</a:t>
            </a:r>
            <a:endParaRPr lang="en-US" sz="1800" dirty="0"/>
          </a:p>
        </p:txBody>
      </p:sp>
    </p:spTree>
    <p:extLst>
      <p:ext uri="{BB962C8B-B14F-4D97-AF65-F5344CB8AC3E}">
        <p14:creationId xmlns:p14="http://schemas.microsoft.com/office/powerpoint/2010/main" val="189327282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367593649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200" dirty="0"/>
              <a:t>$</a:t>
            </a:r>
            <a:r>
              <a:rPr lang="en-US" sz="1200" dirty="0" err="1"/>
              <a:t>JitPolicy</a:t>
            </a:r>
            <a:r>
              <a:rPr lang="en-US" sz="1200" dirty="0"/>
              <a:t> = (@{ id="/subscriptions/$</a:t>
            </a:r>
            <a:r>
              <a:rPr lang="en-US" sz="1200" dirty="0" err="1"/>
              <a:t>subscriptionId</a:t>
            </a:r>
            <a:r>
              <a:rPr lang="en-US" sz="1200" dirty="0"/>
              <a:t>/</a:t>
            </a:r>
            <a:r>
              <a:rPr lang="en-US" sz="1200" dirty="0" err="1"/>
              <a:t>resourceGroups</a:t>
            </a:r>
            <a:r>
              <a:rPr lang="en-US" sz="1200" dirty="0"/>
              <a:t>/$($</a:t>
            </a:r>
            <a:r>
              <a:rPr lang="en-US" sz="1200" dirty="0" err="1"/>
              <a:t>rg.ResourceGroupName</a:t>
            </a:r>
            <a:r>
              <a:rPr lang="en-US" sz="1200" dirty="0"/>
              <a:t>)/providers/</a:t>
            </a:r>
            <a:r>
              <a:rPr lang="en-US" sz="1200" dirty="0" err="1"/>
              <a:t>Microsoft.Compute</a:t>
            </a:r>
            <a:r>
              <a:rPr lang="en-US" sz="1200" dirty="0"/>
              <a:t>/</a:t>
            </a:r>
            <a:r>
              <a:rPr lang="en-US" sz="1200" dirty="0" err="1"/>
              <a:t>virtualMachines</a:t>
            </a:r>
            <a:r>
              <a:rPr lang="en-US" sz="1200" dirty="0"/>
              <a:t>/$($</a:t>
            </a:r>
            <a:r>
              <a:rPr lang="en-US" sz="1200" dirty="0" err="1"/>
              <a:t>vm.Name</a:t>
            </a:r>
            <a:r>
              <a:rPr lang="en-US" sz="1200" dirty="0"/>
              <a:t>)"</a:t>
            </a:r>
          </a:p>
          <a:p>
            <a:pPr>
              <a:lnSpc>
                <a:spcPct val="100000"/>
              </a:lnSpc>
              <a:spcAft>
                <a:spcPts val="1000"/>
              </a:spcAft>
            </a:pPr>
            <a:r>
              <a:rPr lang="en-US" sz="1200" dirty="0"/>
              <a:t>    ports=(@{</a:t>
            </a:r>
          </a:p>
          <a:p>
            <a:pPr>
              <a:lnSpc>
                <a:spcPct val="100000"/>
              </a:lnSpc>
              <a:spcAft>
                <a:spcPts val="1000"/>
              </a:spcAft>
            </a:pPr>
            <a:r>
              <a:rPr lang="en-US" sz="1200" dirty="0"/>
              <a:t>         number=22;</a:t>
            </a:r>
          </a:p>
          <a:p>
            <a:pPr>
              <a:lnSpc>
                <a:spcPct val="100000"/>
              </a:lnSpc>
              <a:spcAft>
                <a:spcPts val="1000"/>
              </a:spcAft>
            </a:pPr>
            <a:r>
              <a:rPr lang="en-US" sz="1200" dirty="0"/>
              <a:t>         protocol="*";</a:t>
            </a:r>
          </a:p>
          <a:p>
            <a:pPr>
              <a:lnSpc>
                <a:spcPct val="100000"/>
              </a:lnSpc>
              <a:spcAft>
                <a:spcPts val="1000"/>
              </a:spcAft>
            </a:pPr>
            <a:r>
              <a:rPr lang="en-US" sz="1200" dirty="0"/>
              <a:t>         </a:t>
            </a:r>
            <a:r>
              <a:rPr lang="en-US" sz="1200" dirty="0" err="1"/>
              <a:t>allowedSourceAddressPrefix</a:t>
            </a:r>
            <a:r>
              <a:rPr lang="en-US" sz="1200" dirty="0"/>
              <a:t>=@("*");</a:t>
            </a:r>
          </a:p>
          <a:p>
            <a:pPr>
              <a:lnSpc>
                <a:spcPct val="100000"/>
              </a:lnSpc>
              <a:spcAft>
                <a:spcPts val="1000"/>
              </a:spcAft>
            </a:pPr>
            <a:r>
              <a:rPr lang="en-US" sz="1200" dirty="0"/>
              <a:t>         </a:t>
            </a:r>
            <a:r>
              <a:rPr lang="en-US" sz="1200" dirty="0" err="1"/>
              <a:t>maxRequestAccessDuration</a:t>
            </a:r>
            <a:r>
              <a:rPr lang="en-US" sz="1200" dirty="0"/>
              <a:t>="PT3H"},</a:t>
            </a:r>
          </a:p>
          <a:p>
            <a:pPr>
              <a:lnSpc>
                <a:spcPct val="100000"/>
              </a:lnSpc>
              <a:spcAft>
                <a:spcPts val="1000"/>
              </a:spcAft>
            </a:pPr>
            <a:r>
              <a:rPr lang="en-US" sz="1200" dirty="0"/>
              <a:t>         @{</a:t>
            </a:r>
          </a:p>
          <a:p>
            <a:pPr>
              <a:lnSpc>
                <a:spcPct val="100000"/>
              </a:lnSpc>
              <a:spcAft>
                <a:spcPts val="1000"/>
              </a:spcAft>
            </a:pPr>
            <a:r>
              <a:rPr lang="en-US" sz="1200" dirty="0"/>
              <a:t>         number=3389;</a:t>
            </a:r>
          </a:p>
          <a:p>
            <a:pPr>
              <a:lnSpc>
                <a:spcPct val="100000"/>
              </a:lnSpc>
              <a:spcAft>
                <a:spcPts val="1000"/>
              </a:spcAft>
            </a:pPr>
            <a:r>
              <a:rPr lang="en-US" sz="1200" dirty="0"/>
              <a:t>         protocol="*";</a:t>
            </a:r>
          </a:p>
          <a:p>
            <a:pPr>
              <a:lnSpc>
                <a:spcPct val="100000"/>
              </a:lnSpc>
              <a:spcAft>
                <a:spcPts val="1000"/>
              </a:spcAft>
            </a:pPr>
            <a:r>
              <a:rPr lang="en-US" sz="1200" dirty="0"/>
              <a:t>         </a:t>
            </a:r>
            <a:r>
              <a:rPr lang="en-US" sz="1200" dirty="0" err="1"/>
              <a:t>allowedSourceAddressPrefix</a:t>
            </a:r>
            <a:r>
              <a:rPr lang="en-US" sz="1200" dirty="0"/>
              <a:t>=@("*");</a:t>
            </a:r>
          </a:p>
          <a:p>
            <a:pPr>
              <a:lnSpc>
                <a:spcPct val="100000"/>
              </a:lnSpc>
              <a:spcAft>
                <a:spcPts val="1000"/>
              </a:spcAft>
            </a:pPr>
            <a:r>
              <a:rPr lang="en-US" sz="1200" dirty="0"/>
              <a:t>         </a:t>
            </a:r>
            <a:r>
              <a:rPr lang="en-US" sz="1200" dirty="0" err="1"/>
              <a:t>maxRequestAccessDuration</a:t>
            </a:r>
            <a:r>
              <a:rPr lang="en-US" sz="1200" dirty="0"/>
              <a:t>="PT3H"})})   </a:t>
            </a:r>
          </a:p>
          <a:p>
            <a:pPr>
              <a:lnSpc>
                <a:spcPct val="100000"/>
              </a:lnSpc>
              <a:spcAft>
                <a:spcPts val="1000"/>
              </a:spcAft>
            </a:pPr>
            <a:r>
              <a:rPr lang="en-US" sz="1200" dirty="0"/>
              <a:t>$</a:t>
            </a:r>
            <a:r>
              <a:rPr lang="en-US" sz="1200" dirty="0" err="1"/>
              <a:t>JitPolicyArr</a:t>
            </a:r>
            <a:r>
              <a:rPr lang="en-US" sz="1200" dirty="0"/>
              <a:t>=@($JitPolicy)</a:t>
            </a:r>
          </a:p>
          <a:p>
            <a:pPr>
              <a:lnSpc>
                <a:spcPct val="100000"/>
              </a:lnSpc>
              <a:spcAft>
                <a:spcPts val="1000"/>
              </a:spcAft>
            </a:pPr>
            <a:r>
              <a:rPr lang="en-US" sz="1200" dirty="0"/>
              <a:t>Set-</a:t>
            </a:r>
            <a:r>
              <a:rPr lang="en-US" sz="1200" dirty="0" err="1"/>
              <a:t>AzJitNetworkAccessPolicy</a:t>
            </a:r>
            <a:r>
              <a:rPr lang="en-US" sz="1200" dirty="0"/>
              <a:t> -Kind "Basic" -Location $</a:t>
            </a:r>
            <a:r>
              <a:rPr lang="en-US" sz="1200" dirty="0" err="1"/>
              <a:t>vm.Location</a:t>
            </a:r>
            <a:r>
              <a:rPr lang="en-US" sz="1200" dirty="0"/>
              <a:t> -Name $</a:t>
            </a:r>
            <a:r>
              <a:rPr lang="en-US" sz="1200" dirty="0" err="1"/>
              <a:t>vm.Name</a:t>
            </a:r>
            <a:r>
              <a:rPr lang="en-US" sz="1200" dirty="0"/>
              <a:t> -</a:t>
            </a:r>
            <a:r>
              <a:rPr lang="en-US" sz="1200" dirty="0" err="1"/>
              <a:t>ResourceGroupName</a:t>
            </a:r>
            <a:r>
              <a:rPr lang="en-US" sz="1200" dirty="0"/>
              <a:t> $</a:t>
            </a:r>
            <a:r>
              <a:rPr lang="en-US" sz="1200" dirty="0" err="1"/>
              <a:t>vm.ResourceGroupName</a:t>
            </a:r>
            <a:r>
              <a:rPr lang="en-US" sz="1200" dirty="0"/>
              <a:t> -</a:t>
            </a:r>
            <a:r>
              <a:rPr lang="en-US" sz="1200" dirty="0" err="1"/>
              <a:t>VirtualMachine</a:t>
            </a:r>
            <a:r>
              <a:rPr lang="en-US" sz="1200" dirty="0"/>
              <a:t> $</a:t>
            </a:r>
            <a:r>
              <a:rPr lang="en-US" sz="1200" dirty="0" err="1"/>
              <a:t>JitPolicyArr</a:t>
            </a:r>
            <a:endParaRPr lang="en-US" sz="1200" b="1" dirty="0"/>
          </a:p>
        </p:txBody>
      </p:sp>
    </p:spTree>
    <p:extLst>
      <p:ext uri="{BB962C8B-B14F-4D97-AF65-F5344CB8AC3E}">
        <p14:creationId xmlns:p14="http://schemas.microsoft.com/office/powerpoint/2010/main" val="4399603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9724-402C-4A7F-B88E-D7B6A5EB28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46F579-1A99-4BB7-AFBC-9CF1A65B48E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11D93D-83D3-4A17-8662-ADCD25823DA9}"/>
              </a:ext>
            </a:extLst>
          </p:cNvPr>
          <p:cNvPicPr>
            <a:picLocks noChangeAspect="1"/>
          </p:cNvPicPr>
          <p:nvPr/>
        </p:nvPicPr>
        <p:blipFill>
          <a:blip r:embed="rId2"/>
          <a:stretch>
            <a:fillRect/>
          </a:stretch>
        </p:blipFill>
        <p:spPr>
          <a:xfrm>
            <a:off x="0" y="37443"/>
            <a:ext cx="12192000" cy="6783114"/>
          </a:xfrm>
          <a:prstGeom prst="rect">
            <a:avLst/>
          </a:prstGeom>
        </p:spPr>
      </p:pic>
    </p:spTree>
    <p:extLst>
      <p:ext uri="{BB962C8B-B14F-4D97-AF65-F5344CB8AC3E}">
        <p14:creationId xmlns:p14="http://schemas.microsoft.com/office/powerpoint/2010/main" val="6412435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pic>
        <p:nvPicPr>
          <p:cNvPr id="3074" name="Picture 2">
            <a:extLst>
              <a:ext uri="{FF2B5EF4-FFF2-40B4-BE49-F238E27FC236}">
                <a16:creationId xmlns:a16="http://schemas.microsoft.com/office/drawing/2014/main" id="{649B3956-93B2-4D95-86EB-A61A5102B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423" y="2313214"/>
            <a:ext cx="930592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14620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Queries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152108505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endParaRPr lang="en-US" sz="1800" b="1" dirty="0"/>
          </a:p>
        </p:txBody>
      </p:sp>
    </p:spTree>
    <p:extLst>
      <p:ext uri="{BB962C8B-B14F-4D97-AF65-F5344CB8AC3E}">
        <p14:creationId xmlns:p14="http://schemas.microsoft.com/office/powerpoint/2010/main" val="248062013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Deployment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 deployment necessary.  Enabled by default.</a:t>
            </a:r>
            <a:endParaRPr lang="en-US" sz="1800" b="1" dirty="0"/>
          </a:p>
        </p:txBody>
      </p:sp>
    </p:spTree>
    <p:extLst>
      <p:ext uri="{BB962C8B-B14F-4D97-AF65-F5344CB8AC3E}">
        <p14:creationId xmlns:p14="http://schemas.microsoft.com/office/powerpoint/2010/main" val="399276124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Recommendations</a:t>
            </a:r>
          </a:p>
        </p:txBody>
      </p:sp>
    </p:spTree>
    <p:extLst>
      <p:ext uri="{BB962C8B-B14F-4D97-AF65-F5344CB8AC3E}">
        <p14:creationId xmlns:p14="http://schemas.microsoft.com/office/powerpoint/2010/main" val="322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of the previously discussed Azure Defender solutions will evaluate either the control or data plane of Azure or non-Azure resources and generate security recommendations based on that particular resources best practices.</a:t>
            </a:r>
          </a:p>
          <a:p>
            <a:pPr>
              <a:lnSpc>
                <a:spcPct val="100000"/>
              </a:lnSpc>
              <a:spcAft>
                <a:spcPts val="1000"/>
              </a:spcAft>
            </a:pPr>
            <a:endParaRPr lang="en-US" sz="1800" dirty="0"/>
          </a:p>
          <a:p>
            <a:pPr>
              <a:lnSpc>
                <a:spcPct val="100000"/>
              </a:lnSpc>
              <a:spcAft>
                <a:spcPts val="1000"/>
              </a:spcAft>
            </a:pPr>
            <a:r>
              <a:rPr lang="en-US" sz="1800" dirty="0"/>
              <a:t>Recommendations give you suggestions on how to better secure your resources. You implement a recommendation by following the remediation steps provided in the recommendation.</a:t>
            </a:r>
          </a:p>
          <a:p>
            <a:pPr>
              <a:lnSpc>
                <a:spcPct val="100000"/>
              </a:lnSpc>
              <a:spcAft>
                <a:spcPts val="1000"/>
              </a:spcAft>
            </a:pPr>
            <a:endParaRPr lang="en-US" sz="1800" b="1" dirty="0"/>
          </a:p>
          <a:p>
            <a:pPr>
              <a:lnSpc>
                <a:spcPct val="100000"/>
              </a:lnSpc>
              <a:spcAft>
                <a:spcPts val="1000"/>
              </a:spcAft>
            </a:pPr>
            <a:r>
              <a:rPr lang="en-US" sz="1800" dirty="0"/>
              <a:t>Recommendations can have automation remediation tasks or require manual</a:t>
            </a:r>
            <a:br>
              <a:rPr lang="en-US" sz="1800" dirty="0"/>
            </a:br>
            <a:r>
              <a:rPr lang="en-US" sz="1800" dirty="0"/>
              <a:t> intervention, however the </a:t>
            </a:r>
            <a:r>
              <a:rPr lang="en-US" sz="1800" b="1" dirty="0"/>
              <a:t>Fix</a:t>
            </a:r>
            <a:r>
              <a:rPr lang="en-US" sz="1800" dirty="0"/>
              <a:t> feature is only available for specific recommendations.</a:t>
            </a:r>
          </a:p>
        </p:txBody>
      </p:sp>
      <p:pic>
        <p:nvPicPr>
          <p:cNvPr id="4" name="Picture 3" descr="Graphical user interface, application&#10;&#10;Description automatically generated">
            <a:extLst>
              <a:ext uri="{FF2B5EF4-FFF2-40B4-BE49-F238E27FC236}">
                <a16:creationId xmlns:a16="http://schemas.microsoft.com/office/drawing/2014/main" id="{D3083E9E-2360-4ECA-B498-C1457936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984" y="3711742"/>
            <a:ext cx="1600000" cy="2171429"/>
          </a:xfrm>
          <a:prstGeom prst="rect">
            <a:avLst/>
          </a:prstGeom>
        </p:spPr>
      </p:pic>
      <p:pic>
        <p:nvPicPr>
          <p:cNvPr id="6" name="Picture 5">
            <a:extLst>
              <a:ext uri="{FF2B5EF4-FFF2-40B4-BE49-F238E27FC236}">
                <a16:creationId xmlns:a16="http://schemas.microsoft.com/office/drawing/2014/main" id="{3D534348-27C7-44EE-9B6B-16A5B69D34BE}"/>
              </a:ext>
            </a:extLst>
          </p:cNvPr>
          <p:cNvPicPr>
            <a:picLocks noChangeAspect="1"/>
          </p:cNvPicPr>
          <p:nvPr/>
        </p:nvPicPr>
        <p:blipFill>
          <a:blip r:embed="rId4"/>
          <a:stretch>
            <a:fillRect/>
          </a:stretch>
        </p:blipFill>
        <p:spPr>
          <a:xfrm>
            <a:off x="521368" y="4563728"/>
            <a:ext cx="8610600" cy="1628775"/>
          </a:xfrm>
          <a:prstGeom prst="rect">
            <a:avLst/>
          </a:prstGeom>
        </p:spPr>
      </p:pic>
    </p:spTree>
    <p:extLst>
      <p:ext uri="{BB962C8B-B14F-4D97-AF65-F5344CB8AC3E}">
        <p14:creationId xmlns:p14="http://schemas.microsoft.com/office/powerpoint/2010/main" val="375384665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Disable 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1045685" cy="502447"/>
          </a:xfrm>
        </p:spPr>
        <p:txBody>
          <a:bodyPr/>
          <a:lstStyle/>
          <a:p>
            <a:pPr>
              <a:lnSpc>
                <a:spcPct val="100000"/>
              </a:lnSpc>
              <a:spcAft>
                <a:spcPts val="1000"/>
              </a:spcAft>
            </a:pPr>
            <a:r>
              <a:rPr lang="en-US" sz="1800" dirty="0"/>
              <a:t>Occasionally, a resource will be listed that you feel shouldn't be included. Or a recommendation will show in a scope where you feel it doesn't belong. </a:t>
            </a:r>
          </a:p>
          <a:p>
            <a:pPr>
              <a:lnSpc>
                <a:spcPct val="100000"/>
              </a:lnSpc>
              <a:spcAft>
                <a:spcPts val="1000"/>
              </a:spcAft>
            </a:pPr>
            <a:r>
              <a:rPr lang="en-US" sz="1800" dirty="0"/>
              <a:t>Example: The resource might have been remediated by a process not tracked by Security Center. The recommendation might be inappropriate for a specific subscription. Or perhaps your organization has simply decided to accept the risks related to the specific resource or recommendation.</a:t>
            </a:r>
          </a:p>
          <a:p>
            <a:pPr>
              <a:lnSpc>
                <a:spcPct val="100000"/>
              </a:lnSpc>
              <a:spcAft>
                <a:spcPts val="1000"/>
              </a:spcAft>
            </a:pPr>
            <a:endParaRPr lang="en-US" sz="1800" dirty="0"/>
          </a:p>
          <a:p>
            <a:pPr>
              <a:lnSpc>
                <a:spcPct val="100000"/>
              </a:lnSpc>
              <a:spcAft>
                <a:spcPts val="1000"/>
              </a:spcAft>
            </a:pPr>
            <a:r>
              <a:rPr lang="en-US" sz="1800" b="1" dirty="0"/>
              <a:t>Exempt a resource</a:t>
            </a:r>
            <a:r>
              <a:rPr lang="en-US" sz="1800" dirty="0"/>
              <a:t> to ensure it isn't listed with the unhealthy resources in the future, and doesn't impact your secure score. The resource will be listed as not applicable and the reason will be shown as "exempted" with the specific justification you select.</a:t>
            </a:r>
          </a:p>
          <a:p>
            <a:pPr>
              <a:lnSpc>
                <a:spcPct val="100000"/>
              </a:lnSpc>
              <a:spcAft>
                <a:spcPts val="1000"/>
              </a:spcAft>
            </a:pPr>
            <a:r>
              <a:rPr lang="en-US" sz="1800" b="1" dirty="0"/>
              <a:t>Exempt a subscription or management group</a:t>
            </a:r>
            <a:r>
              <a:rPr lang="en-US" sz="1800" dirty="0"/>
              <a:t> to ensure that the recommendation doesn't impact your secure score and won't be shown for the subscription or management group in the future. This relates to existing resources and any you create in the future. The recommendation will be marked with the specific justification you select for the scope that you selected.</a:t>
            </a:r>
          </a:p>
          <a:p>
            <a:pPr>
              <a:lnSpc>
                <a:spcPct val="100000"/>
              </a:lnSpc>
              <a:spcAft>
                <a:spcPts val="1000"/>
              </a:spcAft>
            </a:pPr>
            <a:endParaRPr lang="en-US" sz="1800" dirty="0"/>
          </a:p>
          <a:p>
            <a:pPr>
              <a:lnSpc>
                <a:spcPct val="100000"/>
              </a:lnSpc>
              <a:spcAft>
                <a:spcPts val="1000"/>
              </a:spcAft>
            </a:pPr>
            <a:r>
              <a:rPr lang="en-US" sz="1800" dirty="0"/>
              <a:t>Recommendations that are generated from any custom initiatives assigned to your subscriptions cannot be exempted</a:t>
            </a:r>
          </a:p>
          <a:p>
            <a:pPr>
              <a:lnSpc>
                <a:spcPct val="100000"/>
              </a:lnSpc>
              <a:spcAft>
                <a:spcPts val="1000"/>
              </a:spcAft>
            </a:pPr>
            <a:endParaRPr lang="en-US" sz="1800" dirty="0"/>
          </a:p>
        </p:txBody>
      </p:sp>
    </p:spTree>
    <p:extLst>
      <p:ext uri="{BB962C8B-B14F-4D97-AF65-F5344CB8AC3E}">
        <p14:creationId xmlns:p14="http://schemas.microsoft.com/office/powerpoint/2010/main" val="151248932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60396076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89406" y="462978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957384809"/>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Times New Roman" panose="02020603050405020304" pitchFamily="18" charset="0"/>
                        </a:rPr>
                        <a:t>Azure Defender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Activity:</a:t>
                      </a:r>
                    </a:p>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Azure Defender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82501406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Azure Defender APIs</a:t>
            </a:r>
          </a:p>
        </p:txBody>
      </p:sp>
    </p:spTree>
    <p:extLst>
      <p:ext uri="{BB962C8B-B14F-4D97-AF65-F5344CB8AC3E}">
        <p14:creationId xmlns:p14="http://schemas.microsoft.com/office/powerpoint/2010/main" val="233032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9A29-37AD-4F55-9695-4646DBB73D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5121E-26BC-435A-9365-9DBD52BED55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A90563E-1CF0-4246-9EA7-731B71A7C68C}"/>
              </a:ext>
            </a:extLst>
          </p:cNvPr>
          <p:cNvPicPr>
            <a:picLocks noChangeAspect="1"/>
          </p:cNvPicPr>
          <p:nvPr/>
        </p:nvPicPr>
        <p:blipFill>
          <a:blip r:embed="rId2"/>
          <a:stretch>
            <a:fillRect/>
          </a:stretch>
        </p:blipFill>
        <p:spPr>
          <a:xfrm>
            <a:off x="0" y="48823"/>
            <a:ext cx="12192000" cy="6760354"/>
          </a:xfrm>
          <a:prstGeom prst="rect">
            <a:avLst/>
          </a:prstGeom>
        </p:spPr>
      </p:pic>
    </p:spTree>
    <p:extLst>
      <p:ext uri="{BB962C8B-B14F-4D97-AF65-F5344CB8AC3E}">
        <p14:creationId xmlns:p14="http://schemas.microsoft.com/office/powerpoint/2010/main" val="40739768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APIs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APIs exists across several different REST endpoints.</a:t>
            </a:r>
          </a:p>
          <a:p>
            <a:pPr>
              <a:lnSpc>
                <a:spcPct val="100000"/>
              </a:lnSpc>
              <a:spcAft>
                <a:spcPts val="1000"/>
              </a:spcAft>
            </a:pPr>
            <a:endParaRPr lang="en-US" sz="1800" b="1" dirty="0"/>
          </a:p>
          <a:p>
            <a:pPr>
              <a:lnSpc>
                <a:spcPct val="100000"/>
              </a:lnSpc>
              <a:spcAft>
                <a:spcPts val="1000"/>
              </a:spcAft>
            </a:pPr>
            <a:r>
              <a:rPr lang="en-US" sz="1800" dirty="0"/>
              <a:t>Most are driven by the management.azure.com REST endpoint.</a:t>
            </a:r>
          </a:p>
          <a:p>
            <a:pPr>
              <a:lnSpc>
                <a:spcPct val="100000"/>
              </a:lnSpc>
              <a:spcAft>
                <a:spcPts val="1000"/>
              </a:spcAft>
            </a:pPr>
            <a:endParaRPr lang="en-US" sz="1800" dirty="0"/>
          </a:p>
          <a:p>
            <a:pPr>
              <a:lnSpc>
                <a:spcPct val="100000"/>
              </a:lnSpc>
              <a:spcAft>
                <a:spcPts val="1000"/>
              </a:spcAft>
            </a:pPr>
            <a:r>
              <a:rPr lang="en-US" sz="1800" dirty="0"/>
              <a:t>Some must be accessed via the Azure Resource Graph API</a:t>
            </a:r>
          </a:p>
        </p:txBody>
      </p:sp>
    </p:spTree>
    <p:extLst>
      <p:ext uri="{BB962C8B-B14F-4D97-AF65-F5344CB8AC3E}">
        <p14:creationId xmlns:p14="http://schemas.microsoft.com/office/powerpoint/2010/main" val="411825250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Resource Graph</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Resource Graph is a service in Azure that is designed to extend Azure Resource Management by providing efficient and performant resource exploration with the ability to query at scale across a given set of subscriptions so that you can effectively govern your environment. </a:t>
            </a:r>
          </a:p>
          <a:p>
            <a:pPr>
              <a:lnSpc>
                <a:spcPct val="100000"/>
              </a:lnSpc>
              <a:spcAft>
                <a:spcPts val="1000"/>
              </a:spcAft>
            </a:pPr>
            <a:endParaRPr lang="en-US" sz="1800" dirty="0"/>
          </a:p>
          <a:p>
            <a:pPr>
              <a:lnSpc>
                <a:spcPct val="100000"/>
              </a:lnSpc>
              <a:spcAft>
                <a:spcPts val="1000"/>
              </a:spcAft>
            </a:pPr>
            <a:r>
              <a:rPr lang="en-US" sz="1800" dirty="0"/>
              <a:t>These queries provide the following features:</a:t>
            </a:r>
          </a:p>
          <a:p>
            <a:pPr>
              <a:lnSpc>
                <a:spcPct val="100000"/>
              </a:lnSpc>
              <a:spcAft>
                <a:spcPts val="1000"/>
              </a:spcAft>
            </a:pPr>
            <a:endParaRPr lang="en-US" sz="1800" dirty="0"/>
          </a:p>
          <a:p>
            <a:pPr>
              <a:lnSpc>
                <a:spcPct val="100000"/>
              </a:lnSpc>
              <a:spcAft>
                <a:spcPts val="1000"/>
              </a:spcAft>
            </a:pPr>
            <a:r>
              <a:rPr lang="en-US" sz="1800" dirty="0"/>
              <a:t>Ability to query resources with complex filtering, grouping, and sorting by resource properties.</a:t>
            </a:r>
          </a:p>
          <a:p>
            <a:pPr>
              <a:lnSpc>
                <a:spcPct val="100000"/>
              </a:lnSpc>
              <a:spcAft>
                <a:spcPts val="1000"/>
              </a:spcAft>
            </a:pPr>
            <a:r>
              <a:rPr lang="en-US" sz="1800" dirty="0"/>
              <a:t>Ability to iteratively explore resources based on governance requirements.</a:t>
            </a:r>
          </a:p>
          <a:p>
            <a:pPr>
              <a:lnSpc>
                <a:spcPct val="100000"/>
              </a:lnSpc>
              <a:spcAft>
                <a:spcPts val="1000"/>
              </a:spcAft>
            </a:pPr>
            <a:r>
              <a:rPr lang="en-US" sz="1800" dirty="0"/>
              <a:t>Ability to assess the impact of applying policies in a vast cloud environment.</a:t>
            </a:r>
          </a:p>
          <a:p>
            <a:pPr>
              <a:lnSpc>
                <a:spcPct val="100000"/>
              </a:lnSpc>
              <a:spcAft>
                <a:spcPts val="1000"/>
              </a:spcAft>
            </a:pPr>
            <a:r>
              <a:rPr lang="en-US" sz="1800" dirty="0"/>
              <a:t>Ability to detail changes made to resource properties (preview).</a:t>
            </a:r>
            <a:endParaRPr lang="en-US" sz="1800" b="1" dirty="0"/>
          </a:p>
        </p:txBody>
      </p:sp>
    </p:spTree>
    <p:extLst>
      <p:ext uri="{BB962C8B-B14F-4D97-AF65-F5344CB8AC3E}">
        <p14:creationId xmlns:p14="http://schemas.microsoft.com/office/powerpoint/2010/main" val="166962989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Resource Graph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Resource Graph Explorer provides browsable information about the Azure Resource Manager resource types and properties that you can query. Resource Graph Explorer also provides a clean interface for working with multiple queries, evaluating the results, and even converting the results of some queries into a chart that can be pinned to an Azure dashboard.</a:t>
            </a:r>
            <a:endParaRPr lang="en-US" sz="1800" b="1" dirty="0"/>
          </a:p>
        </p:txBody>
      </p:sp>
      <p:pic>
        <p:nvPicPr>
          <p:cNvPr id="4" name="Picture 3">
            <a:extLst>
              <a:ext uri="{FF2B5EF4-FFF2-40B4-BE49-F238E27FC236}">
                <a16:creationId xmlns:a16="http://schemas.microsoft.com/office/drawing/2014/main" id="{385A2297-6A02-4B08-9F40-BB0D34F860B1}"/>
              </a:ext>
            </a:extLst>
          </p:cNvPr>
          <p:cNvPicPr>
            <a:picLocks noChangeAspect="1"/>
          </p:cNvPicPr>
          <p:nvPr/>
        </p:nvPicPr>
        <p:blipFill>
          <a:blip r:embed="rId3"/>
          <a:stretch>
            <a:fillRect/>
          </a:stretch>
        </p:blipFill>
        <p:spPr>
          <a:xfrm>
            <a:off x="2350420" y="2730634"/>
            <a:ext cx="5897228" cy="3220234"/>
          </a:xfrm>
          <a:prstGeom prst="rect">
            <a:avLst/>
          </a:prstGeom>
        </p:spPr>
      </p:pic>
    </p:spTree>
    <p:extLst>
      <p:ext uri="{BB962C8B-B14F-4D97-AF65-F5344CB8AC3E}">
        <p14:creationId xmlns:p14="http://schemas.microsoft.com/office/powerpoint/2010/main" val="216762411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Resource Graph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You can call the REST endpoint or utilize the Azure CLI to make Graph calls</a:t>
            </a:r>
          </a:p>
          <a:p>
            <a:pPr>
              <a:lnSpc>
                <a:spcPct val="100000"/>
              </a:lnSpc>
              <a:spcAft>
                <a:spcPts val="1000"/>
              </a:spcAft>
            </a:pPr>
            <a:endParaRPr lang="en-US" sz="1800" b="1" dirty="0"/>
          </a:p>
          <a:p>
            <a:pPr>
              <a:lnSpc>
                <a:spcPct val="100000"/>
              </a:lnSpc>
              <a:spcAft>
                <a:spcPts val="1000"/>
              </a:spcAft>
            </a:pPr>
            <a:r>
              <a:rPr lang="en-US" sz="1800" b="1" dirty="0"/>
              <a:t>REST:</a:t>
            </a:r>
          </a:p>
          <a:p>
            <a:pPr>
              <a:lnSpc>
                <a:spcPct val="100000"/>
              </a:lnSpc>
              <a:spcAft>
                <a:spcPts val="1000"/>
              </a:spcAft>
            </a:pPr>
            <a:r>
              <a:rPr lang="nn-NO" sz="1800" dirty="0"/>
              <a:t>POST </a:t>
            </a:r>
            <a:r>
              <a:rPr lang="nn-NO" sz="1800" dirty="0">
                <a:hlinkClick r:id="rId3"/>
              </a:rPr>
              <a:t>https://management.azure.com/providers/Microsoft.ResourceGraph/resources?api-version=2019-04-01</a:t>
            </a:r>
            <a:endParaRPr lang="nn-NO" sz="1800" dirty="0"/>
          </a:p>
          <a:p>
            <a:pPr>
              <a:lnSpc>
                <a:spcPct val="100000"/>
              </a:lnSpc>
              <a:spcAft>
                <a:spcPts val="1000"/>
              </a:spcAft>
            </a:pPr>
            <a:r>
              <a:rPr lang="en-US" sz="1800" dirty="0"/>
              <a:t>{</a:t>
            </a:r>
          </a:p>
          <a:p>
            <a:pPr>
              <a:lnSpc>
                <a:spcPct val="100000"/>
              </a:lnSpc>
              <a:spcAft>
                <a:spcPts val="1000"/>
              </a:spcAft>
            </a:pPr>
            <a:r>
              <a:rPr lang="en-US" sz="1800" dirty="0"/>
              <a:t>    "subscriptions": [</a:t>
            </a:r>
          </a:p>
          <a:p>
            <a:pPr>
              <a:lnSpc>
                <a:spcPct val="100000"/>
              </a:lnSpc>
              <a:spcAft>
                <a:spcPts val="1000"/>
              </a:spcAft>
            </a:pPr>
            <a:r>
              <a:rPr lang="en-US" sz="1800" dirty="0"/>
              <a:t>        "{</a:t>
            </a:r>
            <a:r>
              <a:rPr lang="en-US" sz="1800" dirty="0" err="1"/>
              <a:t>subscriptionID</a:t>
            </a:r>
            <a:r>
              <a:rPr lang="en-US" sz="1800" dirty="0"/>
              <a:t>}"</a:t>
            </a:r>
          </a:p>
          <a:p>
            <a:pPr>
              <a:lnSpc>
                <a:spcPct val="100000"/>
              </a:lnSpc>
              <a:spcAft>
                <a:spcPts val="1000"/>
              </a:spcAft>
            </a:pPr>
            <a:r>
              <a:rPr lang="en-US" sz="1800" dirty="0"/>
              <a:t>    ],</a:t>
            </a:r>
          </a:p>
          <a:p>
            <a:pPr>
              <a:lnSpc>
                <a:spcPct val="100000"/>
              </a:lnSpc>
              <a:spcAft>
                <a:spcPts val="1000"/>
              </a:spcAft>
            </a:pPr>
            <a:r>
              <a:rPr lang="en-US" sz="1800" dirty="0"/>
              <a:t>    "query": "Resources | project name, type | limit 5"</a:t>
            </a:r>
          </a:p>
          <a:p>
            <a:pPr>
              <a:lnSpc>
                <a:spcPct val="100000"/>
              </a:lnSpc>
              <a:spcAft>
                <a:spcPts val="1000"/>
              </a:spcAft>
            </a:pPr>
            <a:r>
              <a:rPr lang="en-US" sz="1800" dirty="0"/>
              <a:t>}</a:t>
            </a:r>
          </a:p>
          <a:p>
            <a:pPr>
              <a:lnSpc>
                <a:spcPct val="100000"/>
              </a:lnSpc>
              <a:spcAft>
                <a:spcPts val="1000"/>
              </a:spcAft>
            </a:pPr>
            <a:endParaRPr lang="en-US" sz="1800" b="1" dirty="0"/>
          </a:p>
          <a:p>
            <a:pPr>
              <a:lnSpc>
                <a:spcPct val="100000"/>
              </a:lnSpc>
              <a:spcAft>
                <a:spcPts val="1000"/>
              </a:spcAft>
            </a:pPr>
            <a:r>
              <a:rPr lang="en-US" sz="1800" b="1" dirty="0"/>
              <a:t>AZCLI:  </a:t>
            </a:r>
            <a:r>
              <a:rPr lang="en-US" sz="1800" b="1" dirty="0" err="1"/>
              <a:t>az</a:t>
            </a:r>
            <a:r>
              <a:rPr lang="en-US" sz="1800" b="1" dirty="0"/>
              <a:t> graph &lt;command&gt;</a:t>
            </a:r>
          </a:p>
        </p:txBody>
      </p:sp>
    </p:spTree>
    <p:extLst>
      <p:ext uri="{BB962C8B-B14F-4D97-AF65-F5344CB8AC3E}">
        <p14:creationId xmlns:p14="http://schemas.microsoft.com/office/powerpoint/2010/main" val="355814992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No API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FIM is only available from Security Center's pages in the Azure portal. There is currently no REST API for working with FIM.</a:t>
            </a:r>
          </a:p>
          <a:p>
            <a:pPr>
              <a:lnSpc>
                <a:spcPct val="100000"/>
              </a:lnSpc>
              <a:spcAft>
                <a:spcPts val="1000"/>
              </a:spcAft>
            </a:pPr>
            <a:r>
              <a:rPr lang="en-US" sz="1800" dirty="0"/>
              <a:t> </a:t>
            </a:r>
            <a:endParaRPr lang="en-US" sz="1800" b="1" dirty="0"/>
          </a:p>
        </p:txBody>
      </p:sp>
    </p:spTree>
    <p:extLst>
      <p:ext uri="{BB962C8B-B14F-4D97-AF65-F5344CB8AC3E}">
        <p14:creationId xmlns:p14="http://schemas.microsoft.com/office/powerpoint/2010/main" val="91707516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VM Vulnerability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TODO</a:t>
            </a:r>
          </a:p>
        </p:txBody>
      </p:sp>
    </p:spTree>
    <p:extLst>
      <p:ext uri="{BB962C8B-B14F-4D97-AF65-F5344CB8AC3E}">
        <p14:creationId xmlns:p14="http://schemas.microsoft.com/office/powerpoint/2010/main" val="396614906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SQL Vulnerability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TODO</a:t>
            </a:r>
          </a:p>
        </p:txBody>
      </p:sp>
    </p:spTree>
    <p:extLst>
      <p:ext uri="{BB962C8B-B14F-4D97-AF65-F5344CB8AC3E}">
        <p14:creationId xmlns:p14="http://schemas.microsoft.com/office/powerpoint/2010/main" val="329187321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TODO</a:t>
            </a:r>
          </a:p>
        </p:txBody>
      </p:sp>
    </p:spTree>
    <p:extLst>
      <p:ext uri="{BB962C8B-B14F-4D97-AF65-F5344CB8AC3E}">
        <p14:creationId xmlns:p14="http://schemas.microsoft.com/office/powerpoint/2010/main" val="122722063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 API</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Most Azure Defender features will generate recommendations based on Policy definitions and assignments.  These include:</a:t>
            </a:r>
          </a:p>
          <a:p>
            <a:pPr>
              <a:lnSpc>
                <a:spcPct val="100000"/>
              </a:lnSpc>
              <a:spcAft>
                <a:spcPts val="1000"/>
              </a:spcAft>
            </a:pPr>
            <a:endParaRPr lang="en-US" sz="1800" dirty="0"/>
          </a:p>
          <a:p>
            <a:pPr>
              <a:lnSpc>
                <a:spcPct val="100000"/>
              </a:lnSpc>
              <a:spcAft>
                <a:spcPts val="1000"/>
              </a:spcAft>
            </a:pPr>
            <a:r>
              <a:rPr lang="en-US" sz="1800" dirty="0"/>
              <a:t>Azure Defender for Container Registries</a:t>
            </a:r>
          </a:p>
          <a:p>
            <a:pPr>
              <a:lnSpc>
                <a:spcPct val="100000"/>
              </a:lnSpc>
              <a:spcAft>
                <a:spcPts val="1000"/>
              </a:spcAft>
            </a:pPr>
            <a:r>
              <a:rPr lang="en-US" sz="1800" dirty="0"/>
              <a:t>Azure Defender for Kubernetes</a:t>
            </a:r>
          </a:p>
          <a:p>
            <a:pPr>
              <a:lnSpc>
                <a:spcPct val="100000"/>
              </a:lnSpc>
              <a:spcAft>
                <a:spcPts val="1000"/>
              </a:spcAft>
            </a:pPr>
            <a:r>
              <a:rPr lang="en-US" sz="1800" dirty="0"/>
              <a:t>Azure Defender for Storage</a:t>
            </a:r>
          </a:p>
          <a:p>
            <a:pPr>
              <a:lnSpc>
                <a:spcPct val="100000"/>
              </a:lnSpc>
              <a:spcAft>
                <a:spcPts val="1000"/>
              </a:spcAft>
            </a:pPr>
            <a:r>
              <a:rPr lang="en-US" sz="1800" dirty="0"/>
              <a:t>Azure Defender for Key Vault</a:t>
            </a:r>
          </a:p>
          <a:p>
            <a:pPr>
              <a:lnSpc>
                <a:spcPct val="100000"/>
              </a:lnSpc>
              <a:spcAft>
                <a:spcPts val="1000"/>
              </a:spcAft>
            </a:pPr>
            <a:endParaRPr lang="en-US" sz="1800" b="1" dirty="0"/>
          </a:p>
        </p:txBody>
      </p:sp>
    </p:spTree>
    <p:extLst>
      <p:ext uri="{BB962C8B-B14F-4D97-AF65-F5344CB8AC3E}">
        <p14:creationId xmlns:p14="http://schemas.microsoft.com/office/powerpoint/2010/main" val="330654610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 APIs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List</a:t>
            </a:r>
            <a:r>
              <a:rPr lang="en-US" sz="1800" dirty="0"/>
              <a:t> retrieves all your group recommendations and provides a JSON with an object for each group.</a:t>
            </a:r>
          </a:p>
          <a:p>
            <a:pPr>
              <a:lnSpc>
                <a:spcPct val="100000"/>
              </a:lnSpc>
              <a:spcAft>
                <a:spcPts val="1000"/>
              </a:spcAft>
            </a:pPr>
            <a:endParaRPr lang="en-US" sz="1800" dirty="0"/>
          </a:p>
          <a:p>
            <a:pPr>
              <a:lnSpc>
                <a:spcPct val="100000"/>
              </a:lnSpc>
              <a:spcAft>
                <a:spcPts val="1000"/>
              </a:spcAft>
            </a:pPr>
            <a:r>
              <a:rPr lang="en-US" sz="1800" b="1" dirty="0"/>
              <a:t>Get</a:t>
            </a:r>
            <a:r>
              <a:rPr lang="en-US" sz="1800" dirty="0"/>
              <a:t> retrieves the JSON with the full recommendation data (that is, list of machines, publisher/path rules, </a:t>
            </a:r>
            <a:r>
              <a:rPr lang="en-US" sz="1800" dirty="0" err="1"/>
              <a:t>etc</a:t>
            </a:r>
            <a:r>
              <a:rPr lang="en-US" sz="1800" dirty="0"/>
              <a:t>).</a:t>
            </a:r>
          </a:p>
          <a:p>
            <a:pPr>
              <a:lnSpc>
                <a:spcPct val="100000"/>
              </a:lnSpc>
              <a:spcAft>
                <a:spcPts val="1000"/>
              </a:spcAft>
            </a:pPr>
            <a:endParaRPr lang="en-US" sz="1800" dirty="0"/>
          </a:p>
          <a:p>
            <a:pPr>
              <a:lnSpc>
                <a:spcPct val="100000"/>
              </a:lnSpc>
              <a:spcAft>
                <a:spcPts val="1000"/>
              </a:spcAft>
            </a:pPr>
            <a:r>
              <a:rPr lang="en-US" sz="1800" b="1" dirty="0"/>
              <a:t>Put</a:t>
            </a:r>
            <a:r>
              <a:rPr lang="en-US" sz="1800" dirty="0"/>
              <a:t> configures your rule (use the JSON you retrieved with Get as the body for this request).</a:t>
            </a:r>
            <a:endParaRPr lang="en-US" sz="1800" b="1" dirty="0"/>
          </a:p>
        </p:txBody>
      </p:sp>
    </p:spTree>
    <p:extLst>
      <p:ext uri="{BB962C8B-B14F-4D97-AF65-F5344CB8AC3E}">
        <p14:creationId xmlns:p14="http://schemas.microsoft.com/office/powerpoint/2010/main" val="257096750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12519</TotalTime>
  <Words>10898</Words>
  <Application>Microsoft Office PowerPoint</Application>
  <PresentationFormat>Widescreen</PresentationFormat>
  <Paragraphs>1377</Paragraphs>
  <Slides>199</Slides>
  <Notes>158</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199</vt:i4>
      </vt:variant>
    </vt:vector>
  </HeadingPairs>
  <TitlesOfParts>
    <vt:vector size="218" baseType="lpstr">
      <vt:lpstr>Arial</vt:lpstr>
      <vt:lpstr>Arial Nova</vt:lpstr>
      <vt:lpstr>Avenir Next LT Pro</vt:lpstr>
      <vt:lpstr>Avenir Next LT Pro Light</vt:lpstr>
      <vt:lpstr>Calibri</vt:lpstr>
      <vt:lpstr>Consolas</vt:lpstr>
      <vt:lpstr>MentiText</vt:lpstr>
      <vt:lpstr>Open Sans</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GradientRiseVTI</vt:lpstr>
      <vt:lpstr>Welcome to  Azure Defender + Azure Sentinel Better Together!  Day 1</vt:lpstr>
      <vt:lpstr>PowerPoint Presentation</vt:lpstr>
      <vt:lpstr>Pre-requisites</vt:lpstr>
      <vt:lpstr>Security Center + Azure Defender + Azure Sentinel</vt:lpstr>
      <vt:lpstr>Why are we 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Defender + Azure Sentinel : Better Together</vt:lpstr>
      <vt:lpstr>PowerPoint Presentation</vt:lpstr>
      <vt:lpstr>Azure Defender</vt:lpstr>
      <vt:lpstr>Azure Defender</vt:lpstr>
      <vt:lpstr>Azure Defender</vt:lpstr>
      <vt:lpstr>CSPM Philosophy </vt:lpstr>
      <vt:lpstr>Azure Defender Deployment</vt:lpstr>
      <vt:lpstr>Azure Defender Deployment</vt:lpstr>
      <vt:lpstr>PowerShell (Resources Enable)</vt:lpstr>
      <vt:lpstr>PowerShell (Agent Auto Deployment)</vt:lpstr>
      <vt:lpstr>Quick Note</vt:lpstr>
      <vt:lpstr>PowerShell (Dependency Agent Auto Deployment)</vt:lpstr>
      <vt:lpstr>PowerShell (AKS Policy)</vt:lpstr>
      <vt:lpstr>Azure Defender Solutions</vt:lpstr>
      <vt:lpstr>Agenda</vt:lpstr>
      <vt:lpstr>Azure Policy</vt:lpstr>
      <vt:lpstr>Azure Policy</vt:lpstr>
      <vt:lpstr>Azure Defender + Azure Policy</vt:lpstr>
      <vt:lpstr>Azure Defender + Azure Policy</vt:lpstr>
      <vt:lpstr>Deployment</vt:lpstr>
      <vt:lpstr>Deployment (Compliance)</vt:lpstr>
      <vt:lpstr>VM Vulnerability Assessments</vt:lpstr>
      <vt:lpstr>Azure Defender – VM Vulnerability Assessment</vt:lpstr>
      <vt:lpstr>KQL</vt:lpstr>
      <vt:lpstr>KQL Common Queries</vt:lpstr>
      <vt:lpstr>Azure Policy</vt:lpstr>
      <vt:lpstr>Deployment</vt:lpstr>
      <vt:lpstr>SQL Vulnerability Assessments</vt:lpstr>
      <vt:lpstr>KQL</vt:lpstr>
      <vt:lpstr>KQL Common Queries</vt:lpstr>
      <vt:lpstr>Azure Policy</vt:lpstr>
      <vt:lpstr>Deployment</vt:lpstr>
      <vt:lpstr>PowerPoint Presentation</vt:lpstr>
      <vt:lpstr>PowerPoint Presentation</vt:lpstr>
      <vt:lpstr>File Integrity</vt:lpstr>
      <vt:lpstr>File Integrity</vt:lpstr>
      <vt:lpstr>KQL</vt:lpstr>
      <vt:lpstr>KQL – Common Queries</vt:lpstr>
      <vt:lpstr>Azure Policy</vt:lpstr>
      <vt:lpstr>Log Analytics Agent Deployment (Pre-req)</vt:lpstr>
      <vt:lpstr>Deployment (Change Tracking)</vt:lpstr>
      <vt:lpstr>Container Image Scanning</vt:lpstr>
      <vt:lpstr>Container Protection</vt:lpstr>
      <vt:lpstr>KQL</vt:lpstr>
      <vt:lpstr>KQL – Common Queries</vt:lpstr>
      <vt:lpstr>Azure Policy</vt:lpstr>
      <vt:lpstr>Deployment (Container Insights)</vt:lpstr>
      <vt:lpstr>Adaptive Application Control</vt:lpstr>
      <vt:lpstr>Adaptive Application Control</vt:lpstr>
      <vt:lpstr>KQL</vt:lpstr>
      <vt:lpstr>KQL – Common Queries</vt:lpstr>
      <vt:lpstr>Azure Policy</vt:lpstr>
      <vt:lpstr>Deployment</vt:lpstr>
      <vt:lpstr>Adaptive Network Hardening</vt:lpstr>
      <vt:lpstr>Adaptive Network Hardening</vt:lpstr>
      <vt:lpstr>KQL</vt:lpstr>
      <vt:lpstr>KQL – Common Queries</vt:lpstr>
      <vt:lpstr>Azure Policy</vt:lpstr>
      <vt:lpstr>Deployment</vt:lpstr>
      <vt:lpstr>Just In Time VM Access</vt:lpstr>
      <vt:lpstr>JIT VM Access</vt:lpstr>
      <vt:lpstr>KQL</vt:lpstr>
      <vt:lpstr>KQL – Common Queries</vt:lpstr>
      <vt:lpstr>Azure Policy</vt:lpstr>
      <vt:lpstr>Deployment</vt:lpstr>
      <vt:lpstr>Network Map</vt:lpstr>
      <vt:lpstr>Network Map</vt:lpstr>
      <vt:lpstr>KQL</vt:lpstr>
      <vt:lpstr>KQL – Common Queries</vt:lpstr>
      <vt:lpstr>Azure Policy</vt:lpstr>
      <vt:lpstr>Deployment</vt:lpstr>
      <vt:lpstr>Recommendations</vt:lpstr>
      <vt:lpstr>Recommendations</vt:lpstr>
      <vt:lpstr>Disable Recommendations</vt:lpstr>
      <vt:lpstr>PowerPoint Presentation</vt:lpstr>
      <vt:lpstr>PowerPoint Presentation</vt:lpstr>
      <vt:lpstr>Azure Defender APIs</vt:lpstr>
      <vt:lpstr>Azure Defender APIs</vt:lpstr>
      <vt:lpstr>Azure Resource Graph</vt:lpstr>
      <vt:lpstr>Resource Graph Explorer</vt:lpstr>
      <vt:lpstr>Resource Graph API</vt:lpstr>
      <vt:lpstr>Azure Defender – No API Features</vt:lpstr>
      <vt:lpstr>VM Vulnerability</vt:lpstr>
      <vt:lpstr>SQL Vulnerability</vt:lpstr>
      <vt:lpstr>File Integrity</vt:lpstr>
      <vt:lpstr>Recommendations API</vt:lpstr>
      <vt:lpstr>Adaptive Application Control APIs</vt:lpstr>
      <vt:lpstr>Just In Time Access</vt:lpstr>
      <vt:lpstr>Compliance</vt:lpstr>
      <vt:lpstr>Authentication</vt:lpstr>
      <vt:lpstr>Versioning / Endpoints / Limits</vt:lpstr>
      <vt:lpstr>Limits</vt:lpstr>
      <vt:lpstr>Question…</vt:lpstr>
      <vt:lpstr>Question…</vt:lpstr>
      <vt:lpstr>DEMO: How to whiteboard designs</vt:lpstr>
      <vt:lpstr>Breakout Activity:  Azure Defender</vt:lpstr>
      <vt:lpstr>Azure Sentinel</vt:lpstr>
      <vt:lpstr>Azure Sentinel</vt:lpstr>
      <vt:lpstr>The Concept of SIEM, SOAR and XDR</vt:lpstr>
      <vt:lpstr>Security Orchestration Automation and Response (SOAR)</vt:lpstr>
      <vt:lpstr>Why Sentinel?</vt:lpstr>
      <vt:lpstr>PowerPoint Presentation</vt:lpstr>
      <vt:lpstr>PowerPoint Presentation</vt:lpstr>
      <vt:lpstr>Latest innovations Helping you stay ahead of threats</vt:lpstr>
      <vt:lpstr>End-to-end solution for security operations</vt:lpstr>
      <vt:lpstr>Azure Sentinel vs Azure Security Center with Azure Defender</vt:lpstr>
      <vt:lpstr>Azure Sentinel</vt:lpstr>
      <vt:lpstr>Azure Sentinel - Connectors</vt:lpstr>
      <vt:lpstr>Azure Sentinel - Connectors</vt:lpstr>
      <vt:lpstr>Azure Sentinel - Connectors</vt:lpstr>
      <vt:lpstr>Azure Sentinel - Connectors</vt:lpstr>
      <vt:lpstr>Logging - Focus on what’s important</vt:lpstr>
      <vt:lpstr>Azure Sentinel - Incidents</vt:lpstr>
      <vt:lpstr>Question…</vt:lpstr>
      <vt:lpstr>Azure Sentinel - Workbooks</vt:lpstr>
      <vt:lpstr>Azure Sentinel - Hunting</vt:lpstr>
      <vt:lpstr>Hunting Queries</vt:lpstr>
      <vt:lpstr>Azure Sentinel - Notebooks</vt:lpstr>
      <vt:lpstr>Azure Sentinel – Notebooks …</vt:lpstr>
      <vt:lpstr>Azure Sentinel – Notebooks …</vt:lpstr>
      <vt:lpstr>Azure Sentinel – Notebooks …</vt:lpstr>
      <vt:lpstr>Azure Sentinel – Entity Behavior</vt:lpstr>
      <vt:lpstr>Azure Sentinel – Entity Behavior – Use Cases</vt:lpstr>
      <vt:lpstr>PowerPoint Presentation</vt:lpstr>
      <vt:lpstr>Question…</vt:lpstr>
      <vt:lpstr>PowerPoint Presentation</vt:lpstr>
      <vt:lpstr>PowerPoint Presentation</vt:lpstr>
      <vt:lpstr>PowerPoint Presentation</vt:lpstr>
      <vt:lpstr>Azure Sentinel – Threat Intelligence</vt:lpstr>
      <vt:lpstr>Microsoft Graph - tiIndicator</vt:lpstr>
      <vt:lpstr>Threat Intelligence Storage</vt:lpstr>
      <vt:lpstr>Azure Sentinel – Analytics</vt:lpstr>
      <vt:lpstr>Azure Sentinel – Fusion</vt:lpstr>
      <vt:lpstr>How Fusion Works - Construct graph</vt:lpstr>
      <vt:lpstr>How Fusion Works – Kill Chain</vt:lpstr>
      <vt:lpstr>How Fusion Works – Score Attack</vt:lpstr>
      <vt:lpstr>Azure Sentinel – Fusion</vt:lpstr>
      <vt:lpstr>Question…</vt:lpstr>
      <vt:lpstr>Azure Sentinel – Anomaly</vt:lpstr>
      <vt:lpstr>Azure Sentinel – Scheduled</vt:lpstr>
      <vt:lpstr>Azure Sentinel – Watchlist</vt:lpstr>
      <vt:lpstr>Azure Sentinel – Automation</vt:lpstr>
      <vt:lpstr>Azure Sentinel – Solutions</vt:lpstr>
      <vt:lpstr>Azure Sentinel – SIEM Integration</vt:lpstr>
      <vt:lpstr>PowerPoint Presentation</vt:lpstr>
      <vt:lpstr>Azure Sentinel – Community</vt:lpstr>
      <vt:lpstr>Question…</vt:lpstr>
      <vt:lpstr>Migrating to Sentinel</vt:lpstr>
      <vt:lpstr>Migration to Azure Sentinel</vt:lpstr>
      <vt:lpstr>Evaluating a SIEM</vt:lpstr>
      <vt:lpstr>It’s Inevitable - Side by side operation</vt:lpstr>
      <vt:lpstr>Migration Considerations</vt:lpstr>
      <vt:lpstr>Migrating Data Sources</vt:lpstr>
      <vt:lpstr>Migrating Detection Rules</vt:lpstr>
      <vt:lpstr>Detection Rules</vt:lpstr>
      <vt:lpstr>Rule Migration Steps – 3rd Party SIEM</vt:lpstr>
      <vt:lpstr>Rule Migration Steps – Azure Sentinel</vt:lpstr>
      <vt:lpstr>Migration Process Flow</vt:lpstr>
      <vt:lpstr>Example: Splunk</vt:lpstr>
      <vt:lpstr>Example: Splunk Side by Side</vt:lpstr>
      <vt:lpstr>Exporting Artifacts</vt:lpstr>
      <vt:lpstr>Uncoder.io</vt:lpstr>
      <vt:lpstr>Final Checklist</vt:lpstr>
      <vt:lpstr>Azure Sentinel APIs</vt:lpstr>
      <vt:lpstr>Azure Sentinel APIs</vt:lpstr>
      <vt:lpstr>Sentinel Management API</vt:lpstr>
      <vt:lpstr>Microsoft Graph Security API</vt:lpstr>
      <vt:lpstr>Log Analytics API</vt:lpstr>
      <vt:lpstr>HTTP Data Collector API</vt:lpstr>
      <vt:lpstr>Azure Sentinel – Case Studies</vt:lpstr>
      <vt:lpstr>Case Studies - First West Credit Union </vt:lpstr>
      <vt:lpstr>Case Studies - ASOS</vt:lpstr>
      <vt:lpstr>Azure Sentinel PoC</vt:lpstr>
      <vt:lpstr>Breakout Activity:  Azure Sentinel</vt:lpstr>
      <vt:lpstr>Session and Lab Environment</vt:lpstr>
      <vt:lpstr>PowerPoint Presentation</vt:lpstr>
      <vt:lpstr>PowerPoint Presentation</vt:lpstr>
      <vt:lpstr>PowerPoint Presentation</vt:lpstr>
      <vt:lpstr>DEMO: How to access your lab environment</vt:lpstr>
      <vt:lpstr>Lab: individual lab exercise</vt:lpstr>
      <vt:lpstr>Build Hands-on Lab:  Azure Defender Part 1</vt:lpstr>
      <vt:lpstr>Q + A</vt:lpstr>
      <vt:lpstr>Full Group Activity:  Azure Defender + Azure Sentinel</vt:lpstr>
      <vt:lpstr>Mentimeter Poll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754</cp:revision>
  <dcterms:created xsi:type="dcterms:W3CDTF">2020-05-01T23:34:12Z</dcterms:created>
  <dcterms:modified xsi:type="dcterms:W3CDTF">2021-07-15T00:33:32Z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